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8" r:id="rId9"/>
    <p:sldId id="276" r:id="rId10"/>
    <p:sldId id="269" r:id="rId11"/>
    <p:sldId id="278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3047F4-BEFC-4494-8A4C-A7ADE91D9DD9}" v="1" dt="2024-10-26T06:20:55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3"/>
    <p:restoredTop sz="94725"/>
  </p:normalViewPr>
  <p:slideViewPr>
    <p:cSldViewPr snapToGrid="0">
      <p:cViewPr varScale="1">
        <p:scale>
          <a:sx n="51" d="100"/>
          <a:sy n="51" d="100"/>
        </p:scale>
        <p:origin x="4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773047F4-BEFC-4494-8A4C-A7ADE91D9DD9}"/>
    <pc:docChg chg="modSld modShowInfo">
      <pc:chgData name="Matt Lyle" userId="a96e7d453dd11193" providerId="LiveId" clId="{773047F4-BEFC-4494-8A4C-A7ADE91D9DD9}" dt="2024-10-26T06:20:55.243" v="1"/>
      <pc:docMkLst>
        <pc:docMk/>
      </pc:docMkLst>
      <pc:sldChg chg="modTransition">
        <pc:chgData name="Matt Lyle" userId="a96e7d453dd11193" providerId="LiveId" clId="{773047F4-BEFC-4494-8A4C-A7ADE91D9DD9}" dt="2024-10-26T06:20:55.243" v="1"/>
        <pc:sldMkLst>
          <pc:docMk/>
          <pc:sldMk cId="4150756339" sldId="256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159337104" sldId="257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171968882" sldId="258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1248293572" sldId="259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2683613002" sldId="260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1772854006" sldId="261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3640500633" sldId="265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1677220838" sldId="266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46187243" sldId="268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913853370" sldId="269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3402679826" sldId="270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1109017018" sldId="276"/>
        </pc:sldMkLst>
      </pc:sldChg>
      <pc:sldChg chg="modTransition">
        <pc:chgData name="Matt Lyle" userId="a96e7d453dd11193" providerId="LiveId" clId="{773047F4-BEFC-4494-8A4C-A7ADE91D9DD9}" dt="2024-10-26T06:20:55.243" v="1"/>
        <pc:sldMkLst>
          <pc:docMk/>
          <pc:sldMk cId="2368311273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436B-7AEB-2038-D3C8-98B297B88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0E7FB-5E25-9F4C-7527-6154C7A07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E94E-2BF8-BFF5-AAC6-2A1663CA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39289-AF56-49E8-D415-AE58653C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B528-AE3C-EA20-525B-749244FF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0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9264-0ACD-AF6C-9359-ED931D60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CFB353-53CD-28DF-0761-1249A4A62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A2EBA-E879-E3E8-7EE7-1CBAF891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9497-5E5A-F4C2-4B90-2C5E4BC81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149F-A763-F986-0184-4D077EB6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282767-E4DE-6F6B-9EF2-AFCC461C54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EEBC3-36C4-CA26-2E04-5DBD4D9AA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8FB7-0955-8650-40B5-C8723312A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99B6C-7A82-FFC5-7900-185A9F84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446A3-B18D-5874-BAF1-4F064FAF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90E4C-3C03-2639-A036-81E04846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F8EFD-7632-0CCC-0396-01D0A15FC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AD61-615A-4EE4-1DAF-0C192C1A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3B2A5-910E-66B1-8AD0-2209AAD2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7B9E-D60B-60D6-E178-C1259393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3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E385-F4EE-347B-583C-126BCA402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F516E-5B6F-EFC2-2FA3-C4982F26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97A05-A5C7-E183-4C5C-2FE0F72E7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C7DB2-9C10-FD71-2A61-C29E8F287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8B5B3-67DC-986F-7CE5-15171563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7A4F-C0EE-0F28-18B7-636C5DA0A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FEE0D-C863-D423-F65E-77DF4B895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B587E-CF33-9CF4-ADE6-0C425C64C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67E81-1F4D-8BEA-63F5-0F44CD0D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63A6E-43F4-487C-AF20-C25FACB1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5B277-3578-829D-4D97-9F16C22F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0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0CB2-038A-3CBC-84A6-3576FC61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9BE5E-8681-6E1B-6D7F-8D5BD6DE4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2DBD6-219D-2EB7-B376-CEF4DC4B2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93A03-9A21-038E-1C1D-D84ED140D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28A46-2586-4B29-B1BD-B92942872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6E4BE-0F31-5CBC-D8D6-4AF582CF1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CD2D56-28A3-6AF0-774B-E3C7DD38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BCE82-6BF6-0350-E0C9-7EDE394A0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8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A4E4A-D6BB-229E-3D13-CF1B9832F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5419FD-20D4-8147-15CD-F2B075398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764A4-6564-0744-665F-2BD31729E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02D5E-7A79-011F-9541-57DB7F00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DB2697-39E7-F71E-FD2D-06339A108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565C0-2481-22B2-9D77-B5DACEE7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08B08-AD3C-05AD-DB11-DDEE1C34F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62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CA6F-8B6D-8FCB-C849-D2A65866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04F3-F2B6-EDE0-715F-0716590F0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A4E4C-F9FA-172A-ABE4-8AEDE206A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43F16-B567-DF2F-D6EB-65E1D9575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0ACC6-21F3-35E5-8F3F-394A8845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CDE27-EE90-7733-7210-0BEB4CC8C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4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ADD3-95E9-02AD-9B47-461E86075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FAD112-2BC6-FAB1-5073-0869195B3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E5984-2F92-F46D-2A5B-2CB45ABB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E9841-DB90-5D11-DA04-576046BB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0FFB7-DFE4-1ACF-BC92-8796D18AE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B5061-1FE0-1822-241F-B5E8A92F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3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F688F-EE3E-DBA3-3D47-E6E44348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4337A-9820-B839-4EED-910A18118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34A34-D0CE-278D-8216-B2377E3CC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15016-7373-C747-972F-83EDAF616DB1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219F-1276-6962-96F3-E21562CBC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891B5-15E2-BA92-7127-8D4DDE4D3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 descr="People sitting on a grass field and enjoying the sun">
            <a:extLst>
              <a:ext uri="{FF2B5EF4-FFF2-40B4-BE49-F238E27FC236}">
                <a16:creationId xmlns:a16="http://schemas.microsoft.com/office/drawing/2014/main" id="{51C7B2C1-5EE8-8611-1B27-F3A2C808FF6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447" y="-1"/>
            <a:ext cx="12195447" cy="6879745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589414" y="-733991"/>
            <a:ext cx="3020876" cy="12206596"/>
          </a:xfrm>
          <a:prstGeom prst="rect">
            <a:avLst/>
          </a:prstGeom>
          <a:gradFill flip="none" rotWithShape="1">
            <a:gsLst>
              <a:gs pos="21000">
                <a:srgbClr val="000000">
                  <a:alpha val="62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6567EA8-C72D-4B9B-D23F-6B2E9F9C9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6" y="0"/>
            <a:ext cx="2843402" cy="687974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49000">
                <a:schemeClr val="accent5">
                  <a:lumMod val="60000"/>
                  <a:lumOff val="40000"/>
                  <a:alpha val="0"/>
                </a:schemeClr>
              </a:gs>
            </a:gsLst>
            <a:lin ang="9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EFBFA78-9360-1E01-5448-6D5AE0A32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38704" y="21736"/>
            <a:ext cx="3152862" cy="6858008"/>
          </a:xfrm>
          <a:prstGeom prst="rect">
            <a:avLst/>
          </a:prstGeom>
          <a:gradFill flip="none" rotWithShape="1">
            <a:gsLst>
              <a:gs pos="5000">
                <a:schemeClr val="accent5">
                  <a:alpha val="48000"/>
                </a:schemeClr>
              </a:gs>
              <a:gs pos="42000">
                <a:schemeClr val="accent5">
                  <a:alpha val="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740453C-744F-DB3A-47EC-15EACE1DC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7" y="5288433"/>
            <a:ext cx="12199706" cy="1591311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9000">
                <a:schemeClr val="accent2">
                  <a:alpha val="0"/>
                </a:schemeClr>
              </a:gs>
            </a:gsLst>
            <a:lin ang="588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6924B03-77BD-EAE3-2854-43363FF8E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4596" y="2224929"/>
            <a:ext cx="3866773" cy="54428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4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66D2C-143C-7F17-4ED7-E2C12938B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028" y="4121944"/>
            <a:ext cx="10595035" cy="1620665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Friends, Foes, and Family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19569-7743-9783-D612-90E21C1E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028" y="5737867"/>
            <a:ext cx="7942381" cy="618479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3:7–35</a:t>
            </a:r>
          </a:p>
        </p:txBody>
      </p:sp>
    </p:spTree>
    <p:extLst>
      <p:ext uri="{BB962C8B-B14F-4D97-AF65-F5344CB8AC3E}">
        <p14:creationId xmlns:p14="http://schemas.microsoft.com/office/powerpoint/2010/main" val="4150756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2DCDBD-537D-3544-3C5E-1447CF83B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860192-F2F2-04D8-5567-9D68A06B5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70446-9380-B79F-974C-7098545A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#3 – Family (3:20–21, 31–37)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A8B5D6A-1820-C893-0D15-49CA91E61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E560B-54B3-3ADC-0822-C802C142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7452391" cy="4548145"/>
          </a:xfrm>
        </p:spPr>
        <p:txBody>
          <a:bodyPr anchor="t"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apostles return, and Jesus’s family waits for him (3:20–21).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They call for him (3:31–32).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 explains genuine family relationship (3:33–35).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C0854B-97C7-AE44-D063-098416E23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3793" y="2935233"/>
            <a:ext cx="31115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53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E8AD5D-D37C-C0D5-5787-BB366089E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A65872-D935-521A-4B9B-7AACA73BE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did they think Jesus was?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8E944-513C-54C5-98D0-8B0683A1D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672157"/>
            <a:ext cx="6713552" cy="2751642"/>
          </a:xfrm>
        </p:spPr>
        <p:txBody>
          <a:bodyPr anchor="t"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Evil spirits called him the Son of God.</a:t>
            </a:r>
          </a:p>
          <a:p>
            <a:pPr marL="0" indent="0">
              <a:buNone/>
            </a:pPr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Scribes thought he was the prince of demons.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family </a:t>
            </a:r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thought</a:t>
            </a:r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he was out of his mind, a lunatic.</a:t>
            </a:r>
          </a:p>
        </p:txBody>
      </p:sp>
      <p:pic>
        <p:nvPicPr>
          <p:cNvPr id="5" name="Picture 4" descr="A silhouette of a person with a question mark&#10;&#10;Description automatically generated">
            <a:extLst>
              <a:ext uri="{FF2B5EF4-FFF2-40B4-BE49-F238E27FC236}">
                <a16:creationId xmlns:a16="http://schemas.microsoft.com/office/drawing/2014/main" id="{B0187EEC-9D4C-3CF1-A0DA-7D80A1DB9D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899" r="8783" b="3"/>
          <a:stretch/>
        </p:blipFill>
        <p:spPr>
          <a:xfrm>
            <a:off x="8810096" y="2626437"/>
            <a:ext cx="2735197" cy="284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1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74A673-CCB2-D4A9-28DD-B5E320A1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36407"/>
            <a:ext cx="8341673" cy="10024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we’ve learned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6B72-1E1D-D9B0-0185-C8EFEE80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1979877"/>
            <a:ext cx="7614377" cy="3872828"/>
          </a:xfrm>
        </p:spPr>
        <p:txBody>
          <a:bodyPr anchor="t">
            <a:noAutofit/>
          </a:bodyPr>
          <a:lstStyle/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Jesus’s friends can heal and restore when he empowers them; others don’t understand us. </a:t>
            </a:r>
          </a:p>
          <a:p>
            <a:endParaRPr lang="en-US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Jesus’s and his disciples’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power comes 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from the Holy Spirit, not from their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strength.</a:t>
            </a:r>
            <a:endParaRPr lang="en-US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Jesus’s disciples, apostles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, and 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friends are his family — we are included.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A light bulb drawing on a book&#10;&#10;Description automatically generated">
            <a:extLst>
              <a:ext uri="{FF2B5EF4-FFF2-40B4-BE49-F238E27FC236}">
                <a16:creationId xmlns:a16="http://schemas.microsoft.com/office/drawing/2014/main" id="{B9A6A6FD-8B20-C219-6E1E-B8D28B8FC6A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1381" y="2421681"/>
            <a:ext cx="2802391" cy="298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0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61A4C-5AEA-8390-90A4-C0B14478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9"/>
            <a:ext cx="5754896" cy="765134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for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591F-FF1D-ED1F-83F8-36437125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997" y="1846384"/>
            <a:ext cx="7224130" cy="3165231"/>
          </a:xfrm>
        </p:spPr>
        <p:txBody>
          <a:bodyPr anchor="t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 know this Jesus, who is he?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 believe we are Jesus’s true family even when life’s busyness or troubles weigh us down?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 let the Holy Spirit work in us and through us to be a blessing to others?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white cartoon character with a red question mark&#10;&#10;Description automatically generated">
            <a:extLst>
              <a:ext uri="{FF2B5EF4-FFF2-40B4-BE49-F238E27FC236}">
                <a16:creationId xmlns:a16="http://schemas.microsoft.com/office/drawing/2014/main" id="{D7A14FD6-85A7-E7B1-1904-C8CF52CB5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73" y="905459"/>
            <a:ext cx="3747251" cy="458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20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6C08B05-5ED3-41F1-8292-9023BE94A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BB1D15-5764-41A1-A743-C69797926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4B32F-BCF8-BE6F-FC29-92323636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278" y="834889"/>
            <a:ext cx="4227444" cy="2259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Mark’s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8A7B-04B4-4AED-A11E-13C8031D6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77" y="3763162"/>
            <a:ext cx="3476846" cy="185993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is a Gospel of action; Jesus is like a Marvel comic character.</a:t>
            </a:r>
          </a:p>
        </p:txBody>
      </p:sp>
      <p:pic>
        <p:nvPicPr>
          <p:cNvPr id="6" name="Picture 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CE9E244-7CEA-51BE-2386-C67B5183BE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4" b="6612"/>
          <a:stretch/>
        </p:blipFill>
        <p:spPr>
          <a:xfrm>
            <a:off x="6732104" y="2032554"/>
            <a:ext cx="4823791" cy="279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7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81796C-5845-7E0A-1B83-7DDE35F2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915EA-C0EC-F0F2-B704-8FE560AB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present Jesus as God’s anointed king (Messiah and Son of God) in opposition to Caesar, the other Son of God.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1:1; 8:29; 12:35; 14:61; 15:32, 39.</a:t>
            </a:r>
          </a:p>
        </p:txBody>
      </p:sp>
      <p:pic>
        <p:nvPicPr>
          <p:cNvPr id="4" name="Picture 3" descr="A statue of a person&#10;&#10;Description automatically generated">
            <a:extLst>
              <a:ext uri="{FF2B5EF4-FFF2-40B4-BE49-F238E27FC236}">
                <a16:creationId xmlns:a16="http://schemas.microsoft.com/office/drawing/2014/main" id="{3EA3AC31-4ED4-E04C-61E4-7294316280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6568" y="0"/>
            <a:ext cx="6882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8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group of baby feet&#10;&#10;Description automatically generated">
            <a:extLst>
              <a:ext uri="{FF2B5EF4-FFF2-40B4-BE49-F238E27FC236}">
                <a16:creationId xmlns:a16="http://schemas.microsoft.com/office/drawing/2014/main" id="{9C55613A-4DFF-74EB-ACDB-CFC363FB5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938" y="16348"/>
            <a:ext cx="7644062" cy="3676646"/>
          </a:xfrm>
          <a:prstGeom prst="rect">
            <a:avLst/>
          </a:prstGeom>
        </p:spPr>
      </p:pic>
      <p:pic>
        <p:nvPicPr>
          <p:cNvPr id="8" name="Picture 7" descr="A sandwich with tomatoes and lettuce&#10;&#10;Description automatically generated">
            <a:extLst>
              <a:ext uri="{FF2B5EF4-FFF2-40B4-BE49-F238E27FC236}">
                <a16:creationId xmlns:a16="http://schemas.microsoft.com/office/drawing/2014/main" id="{5E0FD43D-7D8F-9640-CEA3-B31DBB73431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7937" y="3709342"/>
            <a:ext cx="7644062" cy="317384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5E5F8-6588-24BA-662A-C3ACF365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219"/>
            <a:ext cx="5395912" cy="8756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B89E1-4407-1080-7201-7564466B6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2075"/>
            <a:ext cx="5395912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Triplets presented like a sandwich structure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293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9E4376-4919-1D19-DE78-286859D04B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AB360A-A5F7-6D53-EFF4-130A85DA7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89578"/>
            <a:ext cx="9144000" cy="102235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4FAD-6690-475E-3268-C32958077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Story Within A Story or Bracketed Stories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50E8190-A28F-AFD1-B3EE-FD7176CEFAEE}"/>
              </a:ext>
            </a:extLst>
          </p:cNvPr>
          <p:cNvSpPr/>
          <p:nvPr/>
        </p:nvSpPr>
        <p:spPr>
          <a:xfrm>
            <a:off x="2432461" y="2396818"/>
            <a:ext cx="7327076" cy="48617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1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E42A9F3-DAE5-243C-5887-0BF5ECDDFE0A}"/>
              </a:ext>
            </a:extLst>
          </p:cNvPr>
          <p:cNvSpPr/>
          <p:nvPr/>
        </p:nvSpPr>
        <p:spPr>
          <a:xfrm>
            <a:off x="2432461" y="3855099"/>
            <a:ext cx="7327076" cy="48617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1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8BADEDA-8CD1-FB2E-EFA9-2764500D7E20}"/>
              </a:ext>
            </a:extLst>
          </p:cNvPr>
          <p:cNvSpPr/>
          <p:nvPr/>
        </p:nvSpPr>
        <p:spPr>
          <a:xfrm>
            <a:off x="2963387" y="3162215"/>
            <a:ext cx="6265223" cy="413657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2</a:t>
            </a:r>
          </a:p>
        </p:txBody>
      </p:sp>
    </p:spTree>
    <p:extLst>
      <p:ext uri="{BB962C8B-B14F-4D97-AF65-F5344CB8AC3E}">
        <p14:creationId xmlns:p14="http://schemas.microsoft.com/office/powerpoint/2010/main" val="3402679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25654-95E0-83F8-2AA5-31408B4B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Today’s Triplet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AA38E-B1CA-F8F5-B6EE-E8DA56CF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448733"/>
            <a:ext cx="9906104" cy="33805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Friends – Jesus empowered the disciples (3:7–19).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Foes – Jesus accused of serving Beelzebub (3:22–30).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– Jesus thought to be out of his mind (3:20–21, 31–35).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1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FE8A5-5F32-B0E4-8D06-6704E1A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#1 – Friends (3:7–19)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C1CC-C3D2-6671-5985-4D07A1C4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 heals people with various illnesses and chases away evil spirits who know him as “the Son of God” (3:7–12).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 appoints the twelve disciples as his apostles and empowers them to preach and drive out demons (3:13–19).</a:t>
            </a:r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group of religious icons&#10;&#10;Description automatically generated">
            <a:extLst>
              <a:ext uri="{FF2B5EF4-FFF2-40B4-BE49-F238E27FC236}">
                <a16:creationId xmlns:a16="http://schemas.microsoft.com/office/drawing/2014/main" id="{340817CF-F54A-843A-2C05-780802A5A2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75657" y="2067098"/>
            <a:ext cx="3941063" cy="403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5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D29AAC-CAA6-A80B-CEE3-393527071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FF92B-1CDD-CB9D-B2B5-38D5A4FB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#2 – Foes (3:22–30)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50382-185F-CD62-6907-B082369B9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 Story within a Story (3:20–21)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Scribes say, “He has Beelzebub. By that ruler of demons, he casts out demons” (3:22). 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How can Satan, kingdom, and house stand when they are against themselves? (3:23–26).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Someone stronger than Satan has come (3:27–30).</a:t>
            </a:r>
          </a:p>
        </p:txBody>
      </p:sp>
      <p:pic>
        <p:nvPicPr>
          <p:cNvPr id="9" name="Picture 8" descr="A black creature with red eyes and wings&#10;&#10;Description automatically generated">
            <a:extLst>
              <a:ext uri="{FF2B5EF4-FFF2-40B4-BE49-F238E27FC236}">
                <a16:creationId xmlns:a16="http://schemas.microsoft.com/office/drawing/2014/main" id="{10844C87-18FC-AD00-3367-635D8B735BE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75658" y="2067098"/>
            <a:ext cx="3869635" cy="406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A087C9-192F-59AB-E1FF-5EDBE8C7F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urple creature with wings and wings&#10;&#10;Description automatically generated">
            <a:extLst>
              <a:ext uri="{FF2B5EF4-FFF2-40B4-BE49-F238E27FC236}">
                <a16:creationId xmlns:a16="http://schemas.microsoft.com/office/drawing/2014/main" id="{1F6C0C83-6C60-C209-04F6-F6443B080D5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1"/>
            <a:ext cx="10058401" cy="685798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020960D-6699-4AFC-F783-B04AAC73B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In Hebrew, it is “Baal-</a:t>
            </a:r>
            <a:r>
              <a:rPr lang="en-US" sz="2000" dirty="0" err="1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Zebub</a:t>
            </a:r>
            <a:r>
              <a:rPr lang="en-US" sz="20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-El, literally, “Lord-Flies-God!” or “Lord of the flies” </a:t>
            </a:r>
          </a:p>
          <a:p>
            <a:endParaRPr lang="en-US" sz="20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 Canaanite/Philistine demon/deity (daemon).</a:t>
            </a:r>
          </a:p>
          <a:p>
            <a:endParaRPr lang="en-US" sz="20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King Ahaziah appealed to this daemon for healing, and Prophet Elijah condemned him for this (2 Kings 1:2–4).</a:t>
            </a: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6E9DBF4B-1C82-0840-68D3-F4A78F81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Baal-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Zebub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-El</a:t>
            </a:r>
          </a:p>
        </p:txBody>
      </p:sp>
    </p:spTree>
    <p:extLst>
      <p:ext uri="{BB962C8B-B14F-4D97-AF65-F5344CB8AC3E}">
        <p14:creationId xmlns:p14="http://schemas.microsoft.com/office/powerpoint/2010/main" val="1109017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468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Times New Roman</vt:lpstr>
      <vt:lpstr>Office Theme</vt:lpstr>
      <vt:lpstr>Friends, Foes, and Family</vt:lpstr>
      <vt:lpstr>Mark’s Gospel</vt:lpstr>
      <vt:lpstr>Purpose</vt:lpstr>
      <vt:lpstr>Structure</vt:lpstr>
      <vt:lpstr>Structure</vt:lpstr>
      <vt:lpstr>Today’s Triplet</vt:lpstr>
      <vt:lpstr>Story #1 – Friends (3:7–19)</vt:lpstr>
      <vt:lpstr>Story #2 – Foes (3:22–30)</vt:lpstr>
      <vt:lpstr>Baal-Zebub-El</vt:lpstr>
      <vt:lpstr>Story #3 – Family (3:20–21, 31–37)</vt:lpstr>
      <vt:lpstr>Who did they think Jesus was?</vt:lpstr>
      <vt:lpstr>Lessons we’ve learned today</vt:lpstr>
      <vt:lpstr>Questions for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Friends, Foes, and Family</dc:title>
  <dc:creator>ABS</dc:creator>
  <cp:lastModifiedBy>Matt Lyle</cp:lastModifiedBy>
  <cp:revision>40</cp:revision>
  <dcterms:created xsi:type="dcterms:W3CDTF">2024-09-12T01:07:31Z</dcterms:created>
  <dcterms:modified xsi:type="dcterms:W3CDTF">2024-10-26T06:21:04Z</dcterms:modified>
</cp:coreProperties>
</file>