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69" r:id="rId2"/>
    <p:sldMasterId id="2147483671" r:id="rId3"/>
  </p:sldMasterIdLst>
  <p:sldIdLst>
    <p:sldId id="297" r:id="rId4"/>
    <p:sldId id="298" r:id="rId5"/>
    <p:sldId id="299" r:id="rId6"/>
    <p:sldId id="257" r:id="rId7"/>
    <p:sldId id="290" r:id="rId8"/>
    <p:sldId id="291" r:id="rId9"/>
    <p:sldId id="293" r:id="rId10"/>
    <p:sldId id="294" r:id="rId11"/>
    <p:sldId id="296" r:id="rId12"/>
    <p:sldId id="300" r:id="rId13"/>
    <p:sldId id="301" r:id="rId14"/>
    <p:sldId id="260" r:id="rId15"/>
    <p:sldId id="302" r:id="rId16"/>
    <p:sldId id="303" r:id="rId17"/>
    <p:sldId id="304" r:id="rId18"/>
    <p:sldId id="305" r:id="rId19"/>
    <p:sldId id="306" r:id="rId20"/>
    <p:sldId id="275"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20"/>
  </p:normalViewPr>
  <p:slideViewPr>
    <p:cSldViewPr snapToGrid="0">
      <p:cViewPr varScale="1">
        <p:scale>
          <a:sx n="103" d="100"/>
          <a:sy n="103" d="100"/>
        </p:scale>
        <p:origin x="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5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8336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6065-2DFB-22C2-D156-6D611F91C2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8410F36-214E-380D-5C59-08AA2DA67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36C88D8-6240-9510-F1A5-67099B13709F}"/>
              </a:ext>
            </a:extLst>
          </p:cNvPr>
          <p:cNvSpPr>
            <a:spLocks noGrp="1"/>
          </p:cNvSpPr>
          <p:nvPr>
            <p:ph type="dt" sz="half" idx="10"/>
          </p:nvPr>
        </p:nvSpPr>
        <p:spPr/>
        <p:txBody>
          <a:bodyPr/>
          <a:lstStyle/>
          <a:p>
            <a:fld id="{83284890-85D2-4D7B-8EF5-15A9C1DB8F42}" type="datetimeFigureOut">
              <a:rPr lang="en-US" smtClean="0"/>
              <a:t>4/19/25</a:t>
            </a:fld>
            <a:endParaRPr lang="en-US"/>
          </a:p>
        </p:txBody>
      </p:sp>
      <p:sp>
        <p:nvSpPr>
          <p:cNvPr id="5" name="Footer Placeholder 4">
            <a:extLst>
              <a:ext uri="{FF2B5EF4-FFF2-40B4-BE49-F238E27FC236}">
                <a16:creationId xmlns:a16="http://schemas.microsoft.com/office/drawing/2014/main" id="{18A57676-E072-AE70-3019-D954FE612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EAE11-A6DE-FFA1-2D1F-6F9DD29AC15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296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E66F-EBD8-B9D9-4255-F30E81BE13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749863-F0AE-FBDC-1E5B-25860AD8A7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96A88F-E16F-CE13-8C8F-AD0EA15F073D}"/>
              </a:ext>
            </a:extLst>
          </p:cNvPr>
          <p:cNvSpPr>
            <a:spLocks noGrp="1"/>
          </p:cNvSpPr>
          <p:nvPr>
            <p:ph type="dt" sz="half" idx="10"/>
          </p:nvPr>
        </p:nvSpPr>
        <p:spPr/>
        <p:txBody>
          <a:bodyPr/>
          <a:lstStyle/>
          <a:p>
            <a:fld id="{82F5661D-6934-4B32-B92C-470368BF1EC6}" type="datetimeFigureOut">
              <a:rPr lang="en-US" smtClean="0"/>
              <a:t>4/19/25</a:t>
            </a:fld>
            <a:endParaRPr lang="en-US"/>
          </a:p>
        </p:txBody>
      </p:sp>
      <p:sp>
        <p:nvSpPr>
          <p:cNvPr id="5" name="Footer Placeholder 4">
            <a:extLst>
              <a:ext uri="{FF2B5EF4-FFF2-40B4-BE49-F238E27FC236}">
                <a16:creationId xmlns:a16="http://schemas.microsoft.com/office/drawing/2014/main" id="{3A9CAF00-630F-0D2C-891E-CF094CA77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59214-3E14-EACB-47B9-CBF9B864ECF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221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93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BA27D-CCC0-9CC2-8BDA-B46620CC7138}"/>
              </a:ext>
            </a:extLst>
          </p:cNvPr>
          <p:cNvPicPr>
            <a:picLocks noChangeAspect="1"/>
          </p:cNvPicPr>
          <p:nvPr userDrawn="1"/>
        </p:nvPicPr>
        <p:blipFill>
          <a:blip r:embed="rId2">
            <a:alphaModFix amt="40000"/>
          </a:blip>
          <a:stretch>
            <a:fillRect/>
          </a:stretch>
        </p:blipFill>
        <p:spPr>
          <a:xfrm>
            <a:off x="0" y="23996"/>
            <a:ext cx="12192000" cy="6858000"/>
          </a:xfrm>
          <a:prstGeom prst="rect">
            <a:avLst/>
          </a:prstGeom>
        </p:spPr>
      </p:pic>
    </p:spTree>
    <p:extLst>
      <p:ext uri="{BB962C8B-B14F-4D97-AF65-F5344CB8AC3E}">
        <p14:creationId xmlns:p14="http://schemas.microsoft.com/office/powerpoint/2010/main" val="206659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44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map of a country&#10;&#10;AI-generated content may be incorrect.">
            <a:extLst>
              <a:ext uri="{FF2B5EF4-FFF2-40B4-BE49-F238E27FC236}">
                <a16:creationId xmlns:a16="http://schemas.microsoft.com/office/drawing/2014/main" id="{3F11DE59-248F-5D76-A7DA-BAE1F712079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63329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848530-363E-81B8-9712-DBB438058056}"/>
              </a:ext>
            </a:extLst>
          </p:cNvPr>
          <p:cNvGrpSpPr/>
          <p:nvPr userDrawn="1"/>
        </p:nvGrpSpPr>
        <p:grpSpPr>
          <a:xfrm>
            <a:off x="-14288" y="0"/>
            <a:ext cx="12053888" cy="6858001"/>
            <a:chOff x="-14288" y="0"/>
            <a:chExt cx="12053888" cy="6858001"/>
          </a:xfrm>
        </p:grpSpPr>
        <p:grpSp>
          <p:nvGrpSpPr>
            <p:cNvPr id="4" name="Group 3">
              <a:extLst>
                <a:ext uri="{FF2B5EF4-FFF2-40B4-BE49-F238E27FC236}">
                  <a16:creationId xmlns:a16="http://schemas.microsoft.com/office/drawing/2014/main" id="{CDA179DE-42C0-916C-00F7-F2A211FD0291}"/>
                </a:ext>
              </a:extLst>
            </p:cNvPr>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A79B7F2A-FB7B-2EA9-9D47-15FDBCA2CA7D}"/>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82DB3A21-DDED-4BCE-8236-61DF29314499}"/>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7">
                <a:extLst>
                  <a:ext uri="{FF2B5EF4-FFF2-40B4-BE49-F238E27FC236}">
                    <a16:creationId xmlns:a16="http://schemas.microsoft.com/office/drawing/2014/main" id="{7F381F1E-1693-EA82-E15C-1BB8ABA91879}"/>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8">
                <a:extLst>
                  <a:ext uri="{FF2B5EF4-FFF2-40B4-BE49-F238E27FC236}">
                    <a16:creationId xmlns:a16="http://schemas.microsoft.com/office/drawing/2014/main" id="{90078703-60DA-C544-BEC2-05F1CDCFA3B9}"/>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9">
                <a:extLst>
                  <a:ext uri="{FF2B5EF4-FFF2-40B4-BE49-F238E27FC236}">
                    <a16:creationId xmlns:a16="http://schemas.microsoft.com/office/drawing/2014/main" id="{F81B052D-C0BA-3819-9CCC-16B21B4E311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0">
                <a:extLst>
                  <a:ext uri="{FF2B5EF4-FFF2-40B4-BE49-F238E27FC236}">
                    <a16:creationId xmlns:a16="http://schemas.microsoft.com/office/drawing/2014/main" id="{E6FD5473-FC05-C59E-F80A-92D1E5A749DC}"/>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1">
                <a:extLst>
                  <a:ext uri="{FF2B5EF4-FFF2-40B4-BE49-F238E27FC236}">
                    <a16:creationId xmlns:a16="http://schemas.microsoft.com/office/drawing/2014/main" id="{801918CE-F2B0-6AF1-FDF0-AE77C458BFF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2">
                <a:extLst>
                  <a:ext uri="{FF2B5EF4-FFF2-40B4-BE49-F238E27FC236}">
                    <a16:creationId xmlns:a16="http://schemas.microsoft.com/office/drawing/2014/main" id="{54C5D9E3-B841-D185-81E9-AA353508DE5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a:extLst>
                  <a:ext uri="{FF2B5EF4-FFF2-40B4-BE49-F238E27FC236}">
                    <a16:creationId xmlns:a16="http://schemas.microsoft.com/office/drawing/2014/main" id="{990A22EF-7479-19A6-8AF0-0179301640C6}"/>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4">
                <a:extLst>
                  <a:ext uri="{FF2B5EF4-FFF2-40B4-BE49-F238E27FC236}">
                    <a16:creationId xmlns:a16="http://schemas.microsoft.com/office/drawing/2014/main" id="{37994EAF-E5FA-37D6-9B7A-F496F6FC1479}"/>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5">
                <a:extLst>
                  <a:ext uri="{FF2B5EF4-FFF2-40B4-BE49-F238E27FC236}">
                    <a16:creationId xmlns:a16="http://schemas.microsoft.com/office/drawing/2014/main" id="{BF6BD51D-C0A5-1947-6828-197C8C8D7324}"/>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Line 16">
                <a:extLst>
                  <a:ext uri="{FF2B5EF4-FFF2-40B4-BE49-F238E27FC236}">
                    <a16:creationId xmlns:a16="http://schemas.microsoft.com/office/drawing/2014/main" id="{1D0A74A9-8CBE-EE05-21B6-351EA02625E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62691B9E-A1B2-4EB7-15D6-4D3FAD64A568}"/>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8">
                <a:extLst>
                  <a:ext uri="{FF2B5EF4-FFF2-40B4-BE49-F238E27FC236}">
                    <a16:creationId xmlns:a16="http://schemas.microsoft.com/office/drawing/2014/main" id="{27A76781-7688-17FD-4EF3-BFE31394E42D}"/>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9">
                <a:extLst>
                  <a:ext uri="{FF2B5EF4-FFF2-40B4-BE49-F238E27FC236}">
                    <a16:creationId xmlns:a16="http://schemas.microsoft.com/office/drawing/2014/main" id="{37092993-9232-AE1D-C6B8-0DE68B726E9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0">
                <a:extLst>
                  <a:ext uri="{FF2B5EF4-FFF2-40B4-BE49-F238E27FC236}">
                    <a16:creationId xmlns:a16="http://schemas.microsoft.com/office/drawing/2014/main" id="{200021A5-05ED-8267-F5A2-FBD577D102E4}"/>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Rectangle 21">
                <a:extLst>
                  <a:ext uri="{FF2B5EF4-FFF2-40B4-BE49-F238E27FC236}">
                    <a16:creationId xmlns:a16="http://schemas.microsoft.com/office/drawing/2014/main" id="{AEABBDE1-C2F4-BBD1-C114-84C949AC29EA}"/>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A6A0CBDC-D953-3B4C-A9A4-ED0A827BEEA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3">
                <a:extLst>
                  <a:ext uri="{FF2B5EF4-FFF2-40B4-BE49-F238E27FC236}">
                    <a16:creationId xmlns:a16="http://schemas.microsoft.com/office/drawing/2014/main" id="{62AE0025-CBFF-5D8E-C712-B3A23C4A84C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4">
                <a:extLst>
                  <a:ext uri="{FF2B5EF4-FFF2-40B4-BE49-F238E27FC236}">
                    <a16:creationId xmlns:a16="http://schemas.microsoft.com/office/drawing/2014/main" id="{7D71BFE7-44C4-009C-B6FB-264DF518387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5">
                <a:extLst>
                  <a:ext uri="{FF2B5EF4-FFF2-40B4-BE49-F238E27FC236}">
                    <a16:creationId xmlns:a16="http://schemas.microsoft.com/office/drawing/2014/main" id="{87A88685-0F86-3183-EB37-B878750CAA5B}"/>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26">
                <a:extLst>
                  <a:ext uri="{FF2B5EF4-FFF2-40B4-BE49-F238E27FC236}">
                    <a16:creationId xmlns:a16="http://schemas.microsoft.com/office/drawing/2014/main" id="{01895C85-B27D-D550-9989-EB9B947A7EBC}"/>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27">
                <a:extLst>
                  <a:ext uri="{FF2B5EF4-FFF2-40B4-BE49-F238E27FC236}">
                    <a16:creationId xmlns:a16="http://schemas.microsoft.com/office/drawing/2014/main" id="{A41EDEF7-E707-1A98-7B70-AE058422BD6C}"/>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8">
                <a:extLst>
                  <a:ext uri="{FF2B5EF4-FFF2-40B4-BE49-F238E27FC236}">
                    <a16:creationId xmlns:a16="http://schemas.microsoft.com/office/drawing/2014/main" id="{6E2EE6EB-1239-FED4-7651-4EAE2A462B02}"/>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9">
                <a:extLst>
                  <a:ext uri="{FF2B5EF4-FFF2-40B4-BE49-F238E27FC236}">
                    <a16:creationId xmlns:a16="http://schemas.microsoft.com/office/drawing/2014/main" id="{E7E2E98C-131A-B833-7049-040E5D6F9944}"/>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0">
                <a:extLst>
                  <a:ext uri="{FF2B5EF4-FFF2-40B4-BE49-F238E27FC236}">
                    <a16:creationId xmlns:a16="http://schemas.microsoft.com/office/drawing/2014/main" id="{95D43E7D-B309-450E-F0A0-260DCD46DCE8}"/>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1">
                <a:extLst>
                  <a:ext uri="{FF2B5EF4-FFF2-40B4-BE49-F238E27FC236}">
                    <a16:creationId xmlns:a16="http://schemas.microsoft.com/office/drawing/2014/main" id="{32ED83BB-B1E1-74E2-8488-7736C257F7AB}"/>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5" name="Group 4">
              <a:extLst>
                <a:ext uri="{FF2B5EF4-FFF2-40B4-BE49-F238E27FC236}">
                  <a16:creationId xmlns:a16="http://schemas.microsoft.com/office/drawing/2014/main" id="{530FD7CE-62EE-450E-4BBD-062CE6481372}"/>
                </a:ext>
              </a:extLst>
            </p:cNvPr>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 name="Freeform 32">
                <a:extLst>
                  <a:ext uri="{FF2B5EF4-FFF2-40B4-BE49-F238E27FC236}">
                    <a16:creationId xmlns:a16="http://schemas.microsoft.com/office/drawing/2014/main" id="{7343FF93-D647-E511-1FC4-AC0B8D589196}"/>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 name="Freeform 33">
                <a:extLst>
                  <a:ext uri="{FF2B5EF4-FFF2-40B4-BE49-F238E27FC236}">
                    <a16:creationId xmlns:a16="http://schemas.microsoft.com/office/drawing/2014/main" id="{933417DE-BCDF-FC7F-C198-C51970DEAC36}"/>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 name="Freeform 34">
                <a:extLst>
                  <a:ext uri="{FF2B5EF4-FFF2-40B4-BE49-F238E27FC236}">
                    <a16:creationId xmlns:a16="http://schemas.microsoft.com/office/drawing/2014/main" id="{9B90ED90-30BC-F675-8224-DCE8BE3241B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 name="Freeform 35">
                <a:extLst>
                  <a:ext uri="{FF2B5EF4-FFF2-40B4-BE49-F238E27FC236}">
                    <a16:creationId xmlns:a16="http://schemas.microsoft.com/office/drawing/2014/main" id="{71E0AFBA-867D-3AB4-F0AB-F652579F52B3}"/>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 name="Freeform 36">
                <a:extLst>
                  <a:ext uri="{FF2B5EF4-FFF2-40B4-BE49-F238E27FC236}">
                    <a16:creationId xmlns:a16="http://schemas.microsoft.com/office/drawing/2014/main" id="{92837ABA-C5CD-9548-6B3D-E568415E1C23}"/>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 name="Freeform 37">
                <a:extLst>
                  <a:ext uri="{FF2B5EF4-FFF2-40B4-BE49-F238E27FC236}">
                    <a16:creationId xmlns:a16="http://schemas.microsoft.com/office/drawing/2014/main" id="{22CABB52-217E-677E-0ACA-6BBB975F476B}"/>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8">
                <a:extLst>
                  <a:ext uri="{FF2B5EF4-FFF2-40B4-BE49-F238E27FC236}">
                    <a16:creationId xmlns:a16="http://schemas.microsoft.com/office/drawing/2014/main" id="{4BEB0F03-33FC-A4B0-8671-B66F8197BE24}"/>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9">
                <a:extLst>
                  <a:ext uri="{FF2B5EF4-FFF2-40B4-BE49-F238E27FC236}">
                    <a16:creationId xmlns:a16="http://schemas.microsoft.com/office/drawing/2014/main" id="{669B5853-0E7A-5733-770C-DEEB73B5FA50}"/>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40">
                <a:extLst>
                  <a:ext uri="{FF2B5EF4-FFF2-40B4-BE49-F238E27FC236}">
                    <a16:creationId xmlns:a16="http://schemas.microsoft.com/office/drawing/2014/main" id="{7FBEEA78-5397-9717-3D18-1DFE85B3E203}"/>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41">
                <a:extLst>
                  <a:ext uri="{FF2B5EF4-FFF2-40B4-BE49-F238E27FC236}">
                    <a16:creationId xmlns:a16="http://schemas.microsoft.com/office/drawing/2014/main" id="{8CF242CC-D6A7-F216-805D-B812BF9CB8AE}"/>
                  </a:ext>
                </a:extLst>
              </p:cNvPr>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Tree>
    <p:extLst>
      <p:ext uri="{BB962C8B-B14F-4D97-AF65-F5344CB8AC3E}">
        <p14:creationId xmlns:p14="http://schemas.microsoft.com/office/powerpoint/2010/main" val="89512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rgbClr val="7833AB"/>
            </a:gs>
            <a:gs pos="0">
              <a:srgbClr val="CABCD6"/>
            </a:gs>
            <a:gs pos="100000">
              <a:srgbClr val="7030A0"/>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848530-363E-81B8-9712-DBB438058056}"/>
              </a:ext>
            </a:extLst>
          </p:cNvPr>
          <p:cNvGrpSpPr/>
          <p:nvPr userDrawn="1"/>
        </p:nvGrpSpPr>
        <p:grpSpPr>
          <a:xfrm>
            <a:off x="-14288" y="0"/>
            <a:ext cx="12053888" cy="6858001"/>
            <a:chOff x="-14288" y="0"/>
            <a:chExt cx="12053888" cy="6858001"/>
          </a:xfrm>
        </p:grpSpPr>
        <p:grpSp>
          <p:nvGrpSpPr>
            <p:cNvPr id="4" name="Group 3">
              <a:extLst>
                <a:ext uri="{FF2B5EF4-FFF2-40B4-BE49-F238E27FC236}">
                  <a16:creationId xmlns:a16="http://schemas.microsoft.com/office/drawing/2014/main" id="{CDA179DE-42C0-916C-00F7-F2A211FD0291}"/>
                </a:ext>
              </a:extLst>
            </p:cNvPr>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A79B7F2A-FB7B-2EA9-9D47-15FDBCA2CA7D}"/>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82DB3A21-DDED-4BCE-8236-61DF29314499}"/>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7F381F1E-1693-EA82-E15C-1BB8ABA91879}"/>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8">
                <a:extLst>
                  <a:ext uri="{FF2B5EF4-FFF2-40B4-BE49-F238E27FC236}">
                    <a16:creationId xmlns:a16="http://schemas.microsoft.com/office/drawing/2014/main" id="{90078703-60DA-C544-BEC2-05F1CDCFA3B9}"/>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9">
                <a:extLst>
                  <a:ext uri="{FF2B5EF4-FFF2-40B4-BE49-F238E27FC236}">
                    <a16:creationId xmlns:a16="http://schemas.microsoft.com/office/drawing/2014/main" id="{F81B052D-C0BA-3819-9CCC-16B21B4E311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E6FD5473-FC05-C59E-F80A-92D1E5A749DC}"/>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801918CE-F2B0-6AF1-FDF0-AE77C458BFF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54C5D9E3-B841-D185-81E9-AA353508DE5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990A22EF-7479-19A6-8AF0-0179301640C6}"/>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37994EAF-E5FA-37D6-9B7A-F496F6FC1479}"/>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BF6BD51D-C0A5-1947-6828-197C8C8D7324}"/>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Line 16">
                <a:extLst>
                  <a:ext uri="{FF2B5EF4-FFF2-40B4-BE49-F238E27FC236}">
                    <a16:creationId xmlns:a16="http://schemas.microsoft.com/office/drawing/2014/main" id="{1D0A74A9-8CBE-EE05-21B6-351EA02625E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62691B9E-A1B2-4EB7-15D6-4D3FAD64A568}"/>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27A76781-7688-17FD-4EF3-BFE31394E42D}"/>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37092993-9232-AE1D-C6B8-0DE68B726E9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200021A5-05ED-8267-F5A2-FBD577D102E4}"/>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Rectangle 21">
                <a:extLst>
                  <a:ext uri="{FF2B5EF4-FFF2-40B4-BE49-F238E27FC236}">
                    <a16:creationId xmlns:a16="http://schemas.microsoft.com/office/drawing/2014/main" id="{AEABBDE1-C2F4-BBD1-C114-84C949AC29EA}"/>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3" name="Freeform 22">
                <a:extLst>
                  <a:ext uri="{FF2B5EF4-FFF2-40B4-BE49-F238E27FC236}">
                    <a16:creationId xmlns:a16="http://schemas.microsoft.com/office/drawing/2014/main" id="{A6A0CBDC-D953-3B4C-A9A4-ED0A827BEEA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id="{62AE0025-CBFF-5D8E-C712-B3A23C4A84C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id="{7D71BFE7-44C4-009C-B6FB-264DF518387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id="{87A88685-0F86-3183-EB37-B878750CAA5B}"/>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id="{01895C85-B27D-D550-9989-EB9B947A7EBC}"/>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id="{A41EDEF7-E707-1A98-7B70-AE058422BD6C}"/>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id="{6E2EE6EB-1239-FED4-7651-4EAE2A462B02}"/>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id="{E7E2E98C-131A-B833-7049-040E5D6F9944}"/>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id="{95D43E7D-B309-450E-F0A0-260DCD46DCE8}"/>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id="{32ED83BB-B1E1-74E2-8488-7736C257F7AB}"/>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5" name="Group 4">
              <a:extLst>
                <a:ext uri="{FF2B5EF4-FFF2-40B4-BE49-F238E27FC236}">
                  <a16:creationId xmlns:a16="http://schemas.microsoft.com/office/drawing/2014/main" id="{530FD7CE-62EE-450E-4BBD-062CE6481372}"/>
                </a:ext>
              </a:extLst>
            </p:cNvPr>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 name="Freeform 32">
                <a:extLst>
                  <a:ext uri="{FF2B5EF4-FFF2-40B4-BE49-F238E27FC236}">
                    <a16:creationId xmlns:a16="http://schemas.microsoft.com/office/drawing/2014/main" id="{7343FF93-D647-E511-1FC4-AC0B8D589196}"/>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 name="Freeform 33">
                <a:extLst>
                  <a:ext uri="{FF2B5EF4-FFF2-40B4-BE49-F238E27FC236}">
                    <a16:creationId xmlns:a16="http://schemas.microsoft.com/office/drawing/2014/main" id="{933417DE-BCDF-FC7F-C198-C51970DEAC36}"/>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 name="Freeform 34">
                <a:extLst>
                  <a:ext uri="{FF2B5EF4-FFF2-40B4-BE49-F238E27FC236}">
                    <a16:creationId xmlns:a16="http://schemas.microsoft.com/office/drawing/2014/main" id="{9B90ED90-30BC-F675-8224-DCE8BE3241B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 name="Freeform 35">
                <a:extLst>
                  <a:ext uri="{FF2B5EF4-FFF2-40B4-BE49-F238E27FC236}">
                    <a16:creationId xmlns:a16="http://schemas.microsoft.com/office/drawing/2014/main" id="{71E0AFBA-867D-3AB4-F0AB-F652579F52B3}"/>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 name="Freeform 36">
                <a:extLst>
                  <a:ext uri="{FF2B5EF4-FFF2-40B4-BE49-F238E27FC236}">
                    <a16:creationId xmlns:a16="http://schemas.microsoft.com/office/drawing/2014/main" id="{92837ABA-C5CD-9548-6B3D-E568415E1C23}"/>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 name="Freeform 37">
                <a:extLst>
                  <a:ext uri="{FF2B5EF4-FFF2-40B4-BE49-F238E27FC236}">
                    <a16:creationId xmlns:a16="http://schemas.microsoft.com/office/drawing/2014/main" id="{22CABB52-217E-677E-0ACA-6BBB975F476B}"/>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8">
                <a:extLst>
                  <a:ext uri="{FF2B5EF4-FFF2-40B4-BE49-F238E27FC236}">
                    <a16:creationId xmlns:a16="http://schemas.microsoft.com/office/drawing/2014/main" id="{4BEB0F03-33FC-A4B0-8671-B66F8197BE24}"/>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9">
                <a:extLst>
                  <a:ext uri="{FF2B5EF4-FFF2-40B4-BE49-F238E27FC236}">
                    <a16:creationId xmlns:a16="http://schemas.microsoft.com/office/drawing/2014/main" id="{669B5853-0E7A-5733-770C-DEEB73B5FA50}"/>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40">
                <a:extLst>
                  <a:ext uri="{FF2B5EF4-FFF2-40B4-BE49-F238E27FC236}">
                    <a16:creationId xmlns:a16="http://schemas.microsoft.com/office/drawing/2014/main" id="{7FBEEA78-5397-9717-3D18-1DFE85B3E203}"/>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41">
                <a:extLst>
                  <a:ext uri="{FF2B5EF4-FFF2-40B4-BE49-F238E27FC236}">
                    <a16:creationId xmlns:a16="http://schemas.microsoft.com/office/drawing/2014/main" id="{8CF242CC-D6A7-F216-805D-B812BF9CB8AE}"/>
                  </a:ext>
                </a:extLst>
              </p:cNvPr>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Tree>
    <p:extLst>
      <p:ext uri="{BB962C8B-B14F-4D97-AF65-F5344CB8AC3E}">
        <p14:creationId xmlns:p14="http://schemas.microsoft.com/office/powerpoint/2010/main" val="68833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3921FF-F227-89B6-B2A8-C3F61863ABA6}"/>
              </a:ext>
            </a:extLst>
          </p:cNvPr>
          <p:cNvSpPr/>
          <p:nvPr userDrawn="1"/>
        </p:nvSpPr>
        <p:spPr>
          <a:xfrm>
            <a:off x="234696" y="237744"/>
            <a:ext cx="11722608" cy="6382512"/>
          </a:xfrm>
          <a:prstGeom prst="rect">
            <a:avLst/>
          </a:prstGeom>
          <a:solidFill>
            <a:srgbClr val="E3DED1"/>
          </a:solidFill>
          <a:ln w="6350" cap="flat" cmpd="sng" algn="ctr">
            <a:noFill/>
            <a:prstDash val="solid"/>
          </a:ln>
          <a:effectLst>
            <a:softEdge rad="0"/>
          </a:effectLst>
        </p:spPr>
      </p:sp>
    </p:spTree>
    <p:extLst>
      <p:ext uri="{BB962C8B-B14F-4D97-AF65-F5344CB8AC3E}">
        <p14:creationId xmlns:p14="http://schemas.microsoft.com/office/powerpoint/2010/main" val="308722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2713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0CF7837-6632-0D45-AA9A-03A5ABA450EE}" type="datetimeFigureOut">
              <a:rPr lang="en-US" smtClean="0">
                <a:solidFill>
                  <a:prstClr val="black">
                    <a:tint val="75000"/>
                  </a:prstClr>
                </a:solidFill>
              </a:rPr>
              <a:pPr defTabSz="914400"/>
              <a:t>4/19/25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A680013-A3D2-3143-B7F7-6ED3D560489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4383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664C608-40B1-4030-A28D-5B74BC98ADCE}" type="datetimeFigureOut">
              <a:rPr lang="en-US" smtClean="0"/>
              <a:t>4/19/25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9801294"/>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42AC9-557D-D9C4-C5ED-B1685BB5D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6C9FAD-31C9-07DF-88A4-D90333E4B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E1C81-8000-4349-37A9-22E8474B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4/19/25</a:t>
            </a:fld>
            <a:endParaRPr lang="en-US" dirty="0"/>
          </a:p>
        </p:txBody>
      </p:sp>
      <p:sp>
        <p:nvSpPr>
          <p:cNvPr id="5" name="Footer Placeholder 4">
            <a:extLst>
              <a:ext uri="{FF2B5EF4-FFF2-40B4-BE49-F238E27FC236}">
                <a16:creationId xmlns:a16="http://schemas.microsoft.com/office/drawing/2014/main" id="{EE17BEC1-7DED-6F8B-5598-5C14465CC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E9EAEF-8DF8-BA37-6FBC-666A5154F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5022716"/>
      </p:ext>
    </p:extLst>
  </p:cSld>
  <p:clrMap bg1="lt1" tx1="dk1" bg2="lt2" tx2="dk2" accent1="accent1" accent2="accent2" accent3="accent3" accent4="accent4" accent5="accent5" accent6="accent6" hlink="hlink" folHlink="folHlink"/>
  <p:sldLayoutIdLst>
    <p:sldLayoutId id="2147483672" r:id="rId1"/>
    <p:sldLayoutId id="214748367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ter Sunday Morning - 10 Things We Should Know That Happened">
            <a:extLst>
              <a:ext uri="{FF2B5EF4-FFF2-40B4-BE49-F238E27FC236}">
                <a16:creationId xmlns:a16="http://schemas.microsoft.com/office/drawing/2014/main" id="{310701F5-11F5-1A0E-4F80-94D5FC78E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2" y="0"/>
            <a:ext cx="121584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F31267-8D6E-1CEF-17F3-49CB9F8761A3}"/>
              </a:ext>
            </a:extLst>
          </p:cNvPr>
          <p:cNvSpPr txBox="1"/>
          <p:nvPr/>
        </p:nvSpPr>
        <p:spPr>
          <a:xfrm>
            <a:off x="6572921" y="3711388"/>
            <a:ext cx="5249733" cy="2585323"/>
          </a:xfrm>
          <a:prstGeom prst="rect">
            <a:avLst/>
          </a:prstGeom>
          <a:noFill/>
        </p:spPr>
        <p:txBody>
          <a:bodyPr wrap="square" rtlCol="0">
            <a:spAutoFit/>
          </a:bodyPr>
          <a:lstStyle/>
          <a:p>
            <a:pPr algn="ctr"/>
            <a:r>
              <a:rPr lang="en-US" sz="5400" dirty="0">
                <a:solidFill>
                  <a:schemeClr val="bg1"/>
                </a:solidFill>
                <a:latin typeface="Chalkduster" panose="03050602040202020205" pitchFamily="66" charset="77"/>
              </a:rPr>
              <a:t>God Intended it for Good!</a:t>
            </a:r>
          </a:p>
        </p:txBody>
      </p:sp>
      <p:sp>
        <p:nvSpPr>
          <p:cNvPr id="3" name="TextBox 2">
            <a:extLst>
              <a:ext uri="{FF2B5EF4-FFF2-40B4-BE49-F238E27FC236}">
                <a16:creationId xmlns:a16="http://schemas.microsoft.com/office/drawing/2014/main" id="{50C90DD1-CDE3-CC67-A5F1-7E4C934313C2}"/>
              </a:ext>
            </a:extLst>
          </p:cNvPr>
          <p:cNvSpPr txBox="1"/>
          <p:nvPr/>
        </p:nvSpPr>
        <p:spPr>
          <a:xfrm>
            <a:off x="591671" y="602428"/>
            <a:ext cx="2302136" cy="2554545"/>
          </a:xfrm>
          <a:prstGeom prst="rect">
            <a:avLst/>
          </a:prstGeom>
          <a:noFill/>
        </p:spPr>
        <p:txBody>
          <a:bodyPr wrap="square" rtlCol="0">
            <a:spAutoFit/>
          </a:bodyPr>
          <a:lstStyle/>
          <a:p>
            <a:r>
              <a:rPr lang="en-US" sz="4000" dirty="0">
                <a:solidFill>
                  <a:schemeClr val="bg1"/>
                </a:solidFill>
              </a:rPr>
              <a:t>Sunday 20</a:t>
            </a:r>
            <a:r>
              <a:rPr lang="en-US" sz="4000" baseline="30000" dirty="0">
                <a:solidFill>
                  <a:schemeClr val="bg1"/>
                </a:solidFill>
              </a:rPr>
              <a:t>th</a:t>
            </a:r>
            <a:r>
              <a:rPr lang="en-US" sz="4000" dirty="0">
                <a:solidFill>
                  <a:schemeClr val="bg1"/>
                </a:solidFill>
              </a:rPr>
              <a:t> April</a:t>
            </a:r>
          </a:p>
          <a:p>
            <a:r>
              <a:rPr lang="en-US" sz="4000" dirty="0">
                <a:solidFill>
                  <a:schemeClr val="bg1"/>
                </a:solidFill>
              </a:rPr>
              <a:t>Easter Sunday</a:t>
            </a:r>
          </a:p>
        </p:txBody>
      </p:sp>
    </p:spTree>
    <p:extLst>
      <p:ext uri="{BB962C8B-B14F-4D97-AF65-F5344CB8AC3E}">
        <p14:creationId xmlns:p14="http://schemas.microsoft.com/office/powerpoint/2010/main" val="408066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1F6F8-834C-B89A-CB78-1F0F1E9C1CE8}"/>
              </a:ext>
            </a:extLst>
          </p:cNvPr>
          <p:cNvSpPr txBox="1"/>
          <p:nvPr/>
        </p:nvSpPr>
        <p:spPr>
          <a:xfrm>
            <a:off x="247426" y="163170"/>
            <a:ext cx="11697148" cy="6531660"/>
          </a:xfrm>
          <a:prstGeom prst="rect">
            <a:avLst/>
          </a:prstGeom>
          <a:noFill/>
        </p:spPr>
        <p:txBody>
          <a:bodyPr wrap="square" rtlCol="0">
            <a:spAutoFit/>
          </a:bodyPr>
          <a:lstStyle/>
          <a:p>
            <a:pPr algn="just">
              <a:lnSpc>
                <a:spcPct val="115000"/>
              </a:lnSpc>
              <a:spcAft>
                <a:spcPts val="800"/>
              </a:spcAft>
              <a:buNone/>
            </a:pP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25 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So they went up out of Egypt and came to the land of Canaan to their father Jacob.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26 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they told him, “Joseph is still alive, and he is ruler over all the land of Egypt.” And his heart became numb, for he did not believe them.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27 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But when they told him all the words of Joseph, which he had said to them, and when he saw the wagons that Joseph had sent to carry him, the spirit of their father Jacob revived.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28 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Israel said, “It is enough; Joseph my son is still alive. I will go and see him before I die.”</a:t>
            </a:r>
            <a:endParaRPr lang="en-SG" sz="3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46:1</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So Israel took his journey with all that he had and came to Beersheba, and offered sacrifices to the God of his father Isaac.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God spoke to Israel in visions of the night and said, “Jacob, Jacob.” And he said, “Here I am.” </a:t>
            </a:r>
            <a:endParaRPr lang="en-SG" sz="3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25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BE988-7D13-40DC-1684-A3787E2D49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32603B-FA60-DC28-A815-A92D49471CA6}"/>
              </a:ext>
            </a:extLst>
          </p:cNvPr>
          <p:cNvSpPr txBox="1"/>
          <p:nvPr/>
        </p:nvSpPr>
        <p:spPr>
          <a:xfrm>
            <a:off x="199913" y="-102287"/>
            <a:ext cx="11792174" cy="7062574"/>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3 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Then he said, “I am God, the God of your father. Do not be afraid to go down to Egypt, for there I will make you into a great nation.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4 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I myself will go down with you to Egypt, and I will also bring you up again, and Joseph's hand shall close your eyes.”</a:t>
            </a:r>
            <a:endPar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5 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Then Jacob set out from Beersheba. The sons of Israel carried Jacob their father, their little ones, and their wives, in the wagons that Pharaoh had sent to carry him.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6 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They also took their livestock and their goods, which they had gained in the land of Canaan, and came into Egypt, Jacob and all his offspring with him,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7 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his sons, and his sons' sons with him, his daughters, and his sons' daughters. All his offspring he brought with him into Egypt.</a:t>
            </a:r>
            <a:endPar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74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504A-78F7-01FF-8E89-F97EE2854B7C}"/>
              </a:ext>
            </a:extLst>
          </p:cNvPr>
          <p:cNvSpPr>
            <a:spLocks noGrp="1"/>
          </p:cNvSpPr>
          <p:nvPr>
            <p:ph type="title"/>
          </p:nvPr>
        </p:nvSpPr>
        <p:spPr>
          <a:xfrm>
            <a:off x="1295400" y="315097"/>
            <a:ext cx="9601200" cy="1485900"/>
          </a:xfrm>
        </p:spPr>
        <p:txBody>
          <a:bodyPr>
            <a:normAutofit/>
          </a:bodyPr>
          <a:lstStyle/>
          <a:p>
            <a:pPr algn="ctr"/>
            <a:r>
              <a:rPr lang="en-US" sz="4800" b="1" dirty="0"/>
              <a:t>God Intended it for Good</a:t>
            </a:r>
          </a:p>
        </p:txBody>
      </p:sp>
      <p:sp>
        <p:nvSpPr>
          <p:cNvPr id="3" name="Content Placeholder 2">
            <a:extLst>
              <a:ext uri="{FF2B5EF4-FFF2-40B4-BE49-F238E27FC236}">
                <a16:creationId xmlns:a16="http://schemas.microsoft.com/office/drawing/2014/main" id="{E57BABA0-FDF7-E0F7-C8A2-45109F6E5C3F}"/>
              </a:ext>
            </a:extLst>
          </p:cNvPr>
          <p:cNvSpPr>
            <a:spLocks noGrp="1"/>
          </p:cNvSpPr>
          <p:nvPr>
            <p:ph idx="1"/>
          </p:nvPr>
        </p:nvSpPr>
        <p:spPr>
          <a:xfrm>
            <a:off x="778476" y="1209650"/>
            <a:ext cx="11413524" cy="4641274"/>
          </a:xfrm>
        </p:spPr>
        <p:txBody>
          <a:bodyPr>
            <a:noAutofit/>
          </a:bodyPr>
          <a:lstStyle/>
          <a:p>
            <a:r>
              <a:rPr lang="en-US" sz="3200" b="1" dirty="0"/>
              <a:t>Jacob was shocked at the news that Joseph was alive!</a:t>
            </a:r>
          </a:p>
          <a:p>
            <a:r>
              <a:rPr lang="en-US" sz="3200" b="1" dirty="0"/>
              <a:t>“His heart became numb, for he did not believe them.” (vs 26). Compare with the disciples in Luke 24:11. </a:t>
            </a:r>
          </a:p>
          <a:p>
            <a:r>
              <a:rPr lang="en-US" sz="3200" b="1" dirty="0"/>
              <a:t>They go down to Beersheba – “Well of the Seven” where Abraham called on the name of the Lord (Gen 21:33) and where God appeared to Isaac (Gen 26:24). Now God speaks to Jacob (Gen 46:3).</a:t>
            </a:r>
          </a:p>
        </p:txBody>
      </p:sp>
    </p:spTree>
    <p:extLst>
      <p:ext uri="{BB962C8B-B14F-4D97-AF65-F5344CB8AC3E}">
        <p14:creationId xmlns:p14="http://schemas.microsoft.com/office/powerpoint/2010/main" val="47491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C9ECD3-AB46-7CF8-DDDC-7E1D7E97FA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B1AB60-4D24-2290-B1B4-DD87AC2C52B9}"/>
              </a:ext>
            </a:extLst>
          </p:cNvPr>
          <p:cNvSpPr txBox="1"/>
          <p:nvPr/>
        </p:nvSpPr>
        <p:spPr>
          <a:xfrm>
            <a:off x="199913" y="-102287"/>
            <a:ext cx="11792174" cy="7062574"/>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3 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Then he said, “I am God, the God of your father. Do not be afraid to go down to Egypt, for there I will make you into a great nation.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4 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I myself will go down with you to Egypt, and I will also bring you up again, and Joseph's hand shall close your eyes.”</a:t>
            </a:r>
            <a:endPar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5 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Then Jacob set out from Beersheba. The sons of Israel carried Jacob their father, their little ones, and their wives, in the wagons that Pharaoh had sent to carry him.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6 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They also took their livestock and their goods, which they had gained in the land of Canaan, and came into Egypt, Jacob and all his offspring with him,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7 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his sons, and his sons' sons with him, his daughters, and his sons' daughters. All his offspring he brought with him into Egypt.</a:t>
            </a:r>
            <a:endPar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30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3C612-CF19-A107-BA38-26F615705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8D304-1073-8041-60A3-DA898D59D8E8}"/>
              </a:ext>
            </a:extLst>
          </p:cNvPr>
          <p:cNvSpPr>
            <a:spLocks noGrp="1"/>
          </p:cNvSpPr>
          <p:nvPr>
            <p:ph type="title"/>
          </p:nvPr>
        </p:nvSpPr>
        <p:spPr>
          <a:xfrm>
            <a:off x="1295400" y="315097"/>
            <a:ext cx="9601200" cy="1485900"/>
          </a:xfrm>
        </p:spPr>
        <p:txBody>
          <a:bodyPr>
            <a:normAutofit/>
          </a:bodyPr>
          <a:lstStyle/>
          <a:p>
            <a:pPr algn="ctr"/>
            <a:r>
              <a:rPr lang="en-US" sz="4800" b="1" dirty="0"/>
              <a:t>God Intended it for Good</a:t>
            </a:r>
          </a:p>
        </p:txBody>
      </p:sp>
      <p:sp>
        <p:nvSpPr>
          <p:cNvPr id="3" name="Content Placeholder 2">
            <a:extLst>
              <a:ext uri="{FF2B5EF4-FFF2-40B4-BE49-F238E27FC236}">
                <a16:creationId xmlns:a16="http://schemas.microsoft.com/office/drawing/2014/main" id="{56131351-BAA1-7965-05CD-C146E471277A}"/>
              </a:ext>
            </a:extLst>
          </p:cNvPr>
          <p:cNvSpPr>
            <a:spLocks noGrp="1"/>
          </p:cNvSpPr>
          <p:nvPr>
            <p:ph idx="1"/>
          </p:nvPr>
        </p:nvSpPr>
        <p:spPr>
          <a:xfrm>
            <a:off x="778476" y="1209650"/>
            <a:ext cx="11413524" cy="4641274"/>
          </a:xfrm>
        </p:spPr>
        <p:txBody>
          <a:bodyPr>
            <a:noAutofit/>
          </a:bodyPr>
          <a:lstStyle/>
          <a:p>
            <a:r>
              <a:rPr lang="en-US" sz="3200" b="1" dirty="0">
                <a:solidFill>
                  <a:schemeClr val="bg1">
                    <a:lumMod val="75000"/>
                  </a:schemeClr>
                </a:solidFill>
              </a:rPr>
              <a:t>Jacob was shocked at the news that Joseph was alive!</a:t>
            </a:r>
          </a:p>
          <a:p>
            <a:r>
              <a:rPr lang="en-US" sz="3200" b="1" dirty="0">
                <a:solidFill>
                  <a:schemeClr val="bg1">
                    <a:lumMod val="75000"/>
                  </a:schemeClr>
                </a:solidFill>
              </a:rPr>
              <a:t>“His heart became numb, for he did not believe them.” (vs 26 – compare with the disciples in Luke 24:11. </a:t>
            </a:r>
          </a:p>
          <a:p>
            <a:r>
              <a:rPr lang="en-US" sz="3200" b="1" dirty="0">
                <a:solidFill>
                  <a:schemeClr val="bg1">
                    <a:lumMod val="75000"/>
                  </a:schemeClr>
                </a:solidFill>
              </a:rPr>
              <a:t>They go down to Beersheba – “Well of the Seven” where Abraham called on the name of the Lord (Gen 21:33) and where God appeared to Isaac (Gen 26:24). Now God speaks to Jacob (Gen 46:3).</a:t>
            </a:r>
          </a:p>
          <a:p>
            <a:r>
              <a:rPr lang="en-US" sz="3200" b="1" dirty="0"/>
              <a:t>Jacob makes Joseph promise to bury him in Canaan with his fathers (Gen 47:29-31). </a:t>
            </a:r>
          </a:p>
        </p:txBody>
      </p:sp>
    </p:spTree>
    <p:extLst>
      <p:ext uri="{BB962C8B-B14F-4D97-AF65-F5344CB8AC3E}">
        <p14:creationId xmlns:p14="http://schemas.microsoft.com/office/powerpoint/2010/main" val="161974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02B9F3-39BE-5EE0-11B6-A428B144DC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F76DFF-5A4D-0570-E729-E03A553E1B68}"/>
              </a:ext>
            </a:extLst>
          </p:cNvPr>
          <p:cNvSpPr txBox="1"/>
          <p:nvPr/>
        </p:nvSpPr>
        <p:spPr>
          <a:xfrm>
            <a:off x="199913" y="0"/>
            <a:ext cx="11792174" cy="7596567"/>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When Joseph's brothers saw that their father was dead, they said, “It may be that Joseph will hate us and pay us back for all the evil that we did to him.”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16</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 they sent a message to Joseph, saying, “Your father gave this command before he died: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‘Say to Joseph, “Please forgive the transgression of your brothers and their sin, because they did evil to you.”’ And now, please forgive the transgression of the servants of the God of your father.” Joseph wept when they spoke to him.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18</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His brothers also came and fell down before him and said, “Behold, we are your servants.”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But Joseph said to them, “Do not fear, for am I in the place of God?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As for you, you meant evil against me, but God meant it for good, to bring it about that many people should be kept alive, as they are today.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21</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 do not fear; I will provide for you and your little ones.” Thus he comforted them and spoke kindly to them.</a:t>
            </a:r>
          </a:p>
          <a:p>
            <a:pPr marL="0" marR="0" lvl="0" indent="0" algn="just" defTabSz="457200" rtl="0" eaLnBrk="1" fontAlgn="auto" latinLnBrk="0" hangingPunct="1">
              <a:lnSpc>
                <a:spcPct val="115000"/>
              </a:lnSpc>
              <a:spcBef>
                <a:spcPts val="0"/>
              </a:spcBef>
              <a:spcAft>
                <a:spcPts val="800"/>
              </a:spcAft>
              <a:buClrTx/>
              <a:buSzTx/>
              <a:buFontTx/>
              <a:buNone/>
              <a:tabLst/>
              <a:defRPr/>
            </a:pPr>
            <a:endPar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496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ble Project: Genesis 45 JOSEPH REVEALS HIMSELF TO HIS BROTHERS - YouTube">
            <a:extLst>
              <a:ext uri="{FF2B5EF4-FFF2-40B4-BE49-F238E27FC236}">
                <a16:creationId xmlns:a16="http://schemas.microsoft.com/office/drawing/2014/main" id="{5E13D471-3033-453F-7118-785FA1113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666" y="68132"/>
            <a:ext cx="8962315" cy="672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6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304E0E-A9F3-A85F-D7A1-9F4EF94F17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450F07-7536-B65D-2149-A588638D9036}"/>
              </a:ext>
            </a:extLst>
          </p:cNvPr>
          <p:cNvSpPr txBox="1"/>
          <p:nvPr/>
        </p:nvSpPr>
        <p:spPr>
          <a:xfrm>
            <a:off x="199913" y="0"/>
            <a:ext cx="11792174" cy="7596567"/>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When Joseph's brothers saw that their father was dead, they said, “It may be that Joseph will hate us and pay us back for all the evil that we did to him.”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16</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 they sent a message to Joseph, saying, “Your father gave this command before he died: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‘Say to Joseph, “Please forgive the transgression of your brothers and their sin, because they did evil to you.”’ And now, please forgive the transgression of the servants of the God of your father.” Joseph wept when they spoke to him.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18</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His brothers also came and fell down before him and said, “Behold, we are your servants.” </a:t>
            </a:r>
            <a:r>
              <a:rPr kumimoji="0" lang="en-SG" sz="3000" b="1"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SG" sz="3000" b="1"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But Joseph said to them, “Do not fear, for am I in the place of God? </a:t>
            </a:r>
            <a:r>
              <a:rPr kumimoji="0" lang="en-SG" sz="3000" b="1" i="0" u="none" strike="noStrike" kern="100" cap="none" spc="0" normalizeH="0" baseline="3000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20</a:t>
            </a:r>
            <a:r>
              <a:rPr kumimoji="0" lang="en-SG" sz="3000" b="1"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 As for you, you meant evil against me, but God meant it for good, to bring it about that many people should be kept alive, as they are today. </a:t>
            </a:r>
            <a:r>
              <a:rPr kumimoji="0" lang="en-SG" sz="3000" b="1" i="0" u="none" strike="noStrike" kern="100" cap="none" spc="0" normalizeH="0" baseline="3000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21</a:t>
            </a:r>
            <a:r>
              <a:rPr kumimoji="0" lang="en-SG" sz="3000" b="1"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 So do not fear; I will provide for you and your little ones.” </a:t>
            </a:r>
            <a:r>
              <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Thus he comforted them and spoke kindly to them.</a:t>
            </a:r>
          </a:p>
          <a:p>
            <a:pPr marL="0" marR="0" lvl="0" indent="0" algn="just" defTabSz="457200" rtl="0" eaLnBrk="1" fontAlgn="auto" latinLnBrk="0" hangingPunct="1">
              <a:lnSpc>
                <a:spcPct val="115000"/>
              </a:lnSpc>
              <a:spcBef>
                <a:spcPts val="0"/>
              </a:spcBef>
              <a:spcAft>
                <a:spcPts val="800"/>
              </a:spcAft>
              <a:buClrTx/>
              <a:buSzTx/>
              <a:buFontTx/>
              <a:buNone/>
              <a:tabLst/>
              <a:defRPr/>
            </a:pPr>
            <a:endParaRPr kumimoji="0" lang="en-SG" sz="3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16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2869-5F9D-324A-80AA-FBF707F0B960}"/>
              </a:ext>
            </a:extLst>
          </p:cNvPr>
          <p:cNvSpPr>
            <a:spLocks noGrp="1"/>
          </p:cNvSpPr>
          <p:nvPr>
            <p:ph type="title"/>
          </p:nvPr>
        </p:nvSpPr>
        <p:spPr>
          <a:xfrm>
            <a:off x="710609" y="0"/>
            <a:ext cx="10515600" cy="1325563"/>
          </a:xfrm>
        </p:spPr>
        <p:txBody>
          <a:bodyPr>
            <a:normAutofit/>
          </a:bodyPr>
          <a:lstStyle/>
          <a:p>
            <a:pPr algn="ctr"/>
            <a:r>
              <a:rPr lang="en-US" sz="6000" b="1" dirty="0">
                <a:latin typeface="+mn-lt"/>
              </a:rPr>
              <a:t>Joseph and Jesus</a:t>
            </a:r>
          </a:p>
        </p:txBody>
      </p:sp>
      <p:sp>
        <p:nvSpPr>
          <p:cNvPr id="3" name="Content Placeholder 2">
            <a:extLst>
              <a:ext uri="{FF2B5EF4-FFF2-40B4-BE49-F238E27FC236}">
                <a16:creationId xmlns:a16="http://schemas.microsoft.com/office/drawing/2014/main" id="{BC7ACA99-61B4-E379-EF64-E5B6548F207B}"/>
              </a:ext>
            </a:extLst>
          </p:cNvPr>
          <p:cNvSpPr>
            <a:spLocks noGrp="1"/>
          </p:cNvSpPr>
          <p:nvPr>
            <p:ph idx="1"/>
          </p:nvPr>
        </p:nvSpPr>
        <p:spPr>
          <a:xfrm>
            <a:off x="838200" y="1169581"/>
            <a:ext cx="11070265" cy="5858541"/>
          </a:xfrm>
        </p:spPr>
        <p:txBody>
          <a:bodyPr>
            <a:normAutofit fontScale="92500" lnSpcReduction="10000"/>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our Lord Jesus, Joseph is the object of his father’s special love.</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our Lord Jesus, he was mocked by his family.</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our Lord Jesus, he was sold for pieces of silver, and stripped of his robe. </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latin typeface="Calibri" panose="020F0502020204030204" pitchFamily="34" charset="0"/>
                <a:ea typeface="Calibri" panose="020F0502020204030204" pitchFamily="34" charset="0"/>
                <a:cs typeface="Times New Roman" panose="02020603050405020304" pitchFamily="18" charset="0"/>
              </a:rPr>
              <a:t>Joseph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was also falsely accused.</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latin typeface="Calibri" panose="020F0502020204030204" pitchFamily="34" charset="0"/>
                <a:ea typeface="Calibri" panose="020F0502020204030204" pitchFamily="34" charset="0"/>
                <a:cs typeface="Times New Roman" panose="02020603050405020304" pitchFamily="18" charset="0"/>
              </a:rPr>
              <a:t>Joseph also</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stood before rulers.</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latin typeface="Calibri" panose="020F0502020204030204" pitchFamily="34" charset="0"/>
                <a:ea typeface="Calibri" panose="020F0502020204030204" pitchFamily="34" charset="0"/>
                <a:cs typeface="Times New Roman" panose="02020603050405020304" pitchFamily="18" charset="0"/>
              </a:rPr>
              <a:t>Joseph also</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saved his rebellious brothers from death when they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realised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who he was.</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a:t>
            </a:r>
            <a:r>
              <a:rPr lang="en-US" sz="3200" kern="100" dirty="0">
                <a:latin typeface="Calibri" panose="020F0502020204030204" pitchFamily="34" charset="0"/>
                <a:ea typeface="Calibri" panose="020F0502020204030204" pitchFamily="34" charset="0"/>
                <a:cs typeface="Times New Roman" panose="02020603050405020304" pitchFamily="18" charset="0"/>
              </a:rPr>
              <a:t>wa</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 exalted after and through humiliation.</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embraced God’s purpose even though it brought him intense physical harm.</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Finally, people come and bow their knee before him.</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6559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nesis 41:52 And the second son he named Ephraim, saying, &quot;God has made me  fruitful in the land of my affliction.&quot;">
            <a:extLst>
              <a:ext uri="{FF2B5EF4-FFF2-40B4-BE49-F238E27FC236}">
                <a16:creationId xmlns:a16="http://schemas.microsoft.com/office/drawing/2014/main" id="{538899E4-6B7F-37BF-90E5-23513933E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3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ratford taxi drivers' fury at Uber taking town fares">
            <a:extLst>
              <a:ext uri="{FF2B5EF4-FFF2-40B4-BE49-F238E27FC236}">
                <a16:creationId xmlns:a16="http://schemas.microsoft.com/office/drawing/2014/main" id="{7862C711-FCB7-E53C-8B7E-3AB6A3B20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14" y="253999"/>
            <a:ext cx="9642886" cy="64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e conclusion… Genesis 49:33 (ESV) 33 When Jacob finished commanding his  sons, he drew up his feet into the bed and breathed his last and was. - ppt  download">
            <a:extLst>
              <a:ext uri="{FF2B5EF4-FFF2-40B4-BE49-F238E27FC236}">
                <a16:creationId xmlns:a16="http://schemas.microsoft.com/office/drawing/2014/main" id="{DA61C070-CDAF-56CF-B947-068F598FC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5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A027C-EDB4-505A-900C-0A9BC8C79731}"/>
              </a:ext>
            </a:extLst>
          </p:cNvPr>
          <p:cNvSpPr>
            <a:spLocks noGrp="1"/>
          </p:cNvSpPr>
          <p:nvPr>
            <p:ph idx="1"/>
          </p:nvPr>
        </p:nvSpPr>
        <p:spPr>
          <a:xfrm>
            <a:off x="129092" y="0"/>
            <a:ext cx="11933816" cy="7444292"/>
          </a:xfrm>
        </p:spPr>
        <p:txBody>
          <a:bodyPr>
            <a:normAutofit/>
          </a:bodyPr>
          <a:lstStyle/>
          <a:p>
            <a:pPr algn="just">
              <a:buNone/>
            </a:pPr>
            <a:r>
              <a:rPr lang="en-SG" sz="3100" b="0" i="0" dirty="0">
                <a:solidFill>
                  <a:srgbClr val="000000"/>
                </a:solidFill>
                <a:effectLst/>
              </a:rPr>
              <a:t>   </a:t>
            </a:r>
            <a:r>
              <a:rPr lang="en-SG" sz="3100" b="1" i="0" dirty="0">
                <a:solidFill>
                  <a:srgbClr val="000000"/>
                </a:solidFill>
                <a:effectLst/>
              </a:rPr>
              <a:t>After the Sabbath, at dawn on the first day of the week, Mary Magdalene and the other Mary went to look at the tomb.</a:t>
            </a:r>
            <a:r>
              <a:rPr lang="en-SG" sz="3100" b="1" i="0" baseline="30000" dirty="0">
                <a:solidFill>
                  <a:srgbClr val="000000"/>
                </a:solidFill>
                <a:effectLst/>
              </a:rPr>
              <a:t>2 </a:t>
            </a:r>
            <a:r>
              <a:rPr lang="en-SG" sz="3100" b="1" i="0" dirty="0">
                <a:solidFill>
                  <a:srgbClr val="000000"/>
                </a:solidFill>
                <a:effectLst/>
              </a:rPr>
              <a:t>There was a violent earthquake, for an angel of the Lord came down from heaven and, going to the tomb, rolled back the stone and sat on it. </a:t>
            </a:r>
            <a:r>
              <a:rPr lang="en-SG" sz="3100" b="1" i="0" baseline="30000" dirty="0">
                <a:solidFill>
                  <a:srgbClr val="000000"/>
                </a:solidFill>
                <a:effectLst/>
              </a:rPr>
              <a:t>3 </a:t>
            </a:r>
            <a:r>
              <a:rPr lang="en-SG" sz="3100" b="1" i="0" dirty="0">
                <a:solidFill>
                  <a:srgbClr val="000000"/>
                </a:solidFill>
                <a:effectLst/>
              </a:rPr>
              <a:t>His appearance was like lightning, and his clothes were white as snow. </a:t>
            </a:r>
            <a:r>
              <a:rPr lang="en-SG" sz="3100" b="1" i="0" baseline="30000" dirty="0">
                <a:solidFill>
                  <a:srgbClr val="000000"/>
                </a:solidFill>
                <a:effectLst/>
              </a:rPr>
              <a:t>4 </a:t>
            </a:r>
            <a:r>
              <a:rPr lang="en-SG" sz="3100" b="1" i="0" dirty="0">
                <a:solidFill>
                  <a:srgbClr val="000000"/>
                </a:solidFill>
                <a:effectLst/>
              </a:rPr>
              <a:t>The guards were so afraid of him that they shook and became like dead men. </a:t>
            </a:r>
            <a:r>
              <a:rPr lang="en-SG" sz="3100" b="1" i="0" baseline="30000" dirty="0">
                <a:solidFill>
                  <a:srgbClr val="000000"/>
                </a:solidFill>
                <a:effectLst/>
              </a:rPr>
              <a:t>5 </a:t>
            </a:r>
            <a:r>
              <a:rPr lang="en-SG" sz="3100" b="1" i="0" dirty="0">
                <a:solidFill>
                  <a:srgbClr val="000000"/>
                </a:solidFill>
                <a:effectLst/>
              </a:rPr>
              <a:t>The angel said to the women, “Do not be afraid, for I know that you are looking for Jesus, who was crucified. </a:t>
            </a:r>
            <a:r>
              <a:rPr lang="en-SG" sz="3100" b="1" i="0" baseline="30000" dirty="0">
                <a:solidFill>
                  <a:srgbClr val="000000"/>
                </a:solidFill>
                <a:effectLst/>
              </a:rPr>
              <a:t>6 </a:t>
            </a:r>
            <a:r>
              <a:rPr lang="en-SG" sz="3100" b="1" i="0" dirty="0">
                <a:solidFill>
                  <a:srgbClr val="000000"/>
                </a:solidFill>
                <a:effectLst/>
              </a:rPr>
              <a:t>He is not here; he has risen, just as he said. Come and see the place where he lay. </a:t>
            </a:r>
            <a:r>
              <a:rPr lang="en-SG" sz="3100" b="1" i="0" baseline="30000" dirty="0">
                <a:solidFill>
                  <a:srgbClr val="000000"/>
                </a:solidFill>
                <a:effectLst/>
              </a:rPr>
              <a:t>7 </a:t>
            </a:r>
            <a:r>
              <a:rPr lang="en-SG" sz="3100" b="1" i="0" dirty="0">
                <a:solidFill>
                  <a:srgbClr val="000000"/>
                </a:solidFill>
                <a:effectLst/>
              </a:rPr>
              <a:t>Then go quickly and tell his disciples: ‘He has risen from the dead and is going ahead of you into Galilee. There you will see him.’ Now I have told you.”</a:t>
            </a:r>
            <a:r>
              <a:rPr lang="en-SG" sz="3100" b="1" i="0" baseline="30000" dirty="0">
                <a:solidFill>
                  <a:srgbClr val="000000"/>
                </a:solidFill>
                <a:effectLst/>
              </a:rPr>
              <a:t>8 </a:t>
            </a:r>
            <a:r>
              <a:rPr lang="en-SG" sz="3100" b="1" i="0" dirty="0">
                <a:solidFill>
                  <a:srgbClr val="000000"/>
                </a:solidFill>
                <a:effectLst/>
              </a:rPr>
              <a:t>So the women hurried away from the tomb, afraid yet filled with joy, and ran to tell his disciples. </a:t>
            </a:r>
            <a:r>
              <a:rPr lang="en-SG" sz="3100" b="1" i="0" baseline="30000" dirty="0">
                <a:solidFill>
                  <a:srgbClr val="000000"/>
                </a:solidFill>
                <a:effectLst/>
              </a:rPr>
              <a:t>9 </a:t>
            </a:r>
            <a:r>
              <a:rPr lang="en-SG" sz="3100" b="1" i="0" dirty="0">
                <a:solidFill>
                  <a:srgbClr val="000000"/>
                </a:solidFill>
                <a:effectLst/>
              </a:rPr>
              <a:t>Suddenly Jesus met them. “Greetings,” he said. They came to him, clasped his feet and worshiped him. </a:t>
            </a:r>
            <a:r>
              <a:rPr lang="en-SG" sz="3100" b="1" i="0" baseline="30000" dirty="0">
                <a:solidFill>
                  <a:srgbClr val="000000"/>
                </a:solidFill>
                <a:effectLst/>
              </a:rPr>
              <a:t>10 </a:t>
            </a:r>
            <a:r>
              <a:rPr lang="en-SG" sz="3100" b="1" i="0" dirty="0">
                <a:solidFill>
                  <a:srgbClr val="000000"/>
                </a:solidFill>
                <a:effectLst/>
              </a:rPr>
              <a:t>Then Jesus said to them, “Do not be afraid. Go and tell my brothers to go to Galilee; there they will see me.”</a:t>
            </a:r>
          </a:p>
          <a:p>
            <a:pPr marL="0" indent="0">
              <a:buNone/>
            </a:pPr>
            <a:endParaRPr lang="en-US" dirty="0"/>
          </a:p>
        </p:txBody>
      </p:sp>
    </p:spTree>
    <p:extLst>
      <p:ext uri="{BB962C8B-B14F-4D97-AF65-F5344CB8AC3E}">
        <p14:creationId xmlns:p14="http://schemas.microsoft.com/office/powerpoint/2010/main" val="299725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E3FD5-92FD-EE58-8AF2-6428DC1EEB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5ABC5-A00B-8227-C49D-8F62E001F57D}"/>
              </a:ext>
            </a:extLst>
          </p:cNvPr>
          <p:cNvSpPr>
            <a:spLocks noGrp="1"/>
          </p:cNvSpPr>
          <p:nvPr>
            <p:ph idx="1"/>
          </p:nvPr>
        </p:nvSpPr>
        <p:spPr>
          <a:xfrm>
            <a:off x="129092" y="0"/>
            <a:ext cx="11933816" cy="7444292"/>
          </a:xfrm>
        </p:spPr>
        <p:txBody>
          <a:bodyPr>
            <a:normAutofit/>
          </a:bodyPr>
          <a:lstStyle/>
          <a:p>
            <a:pPr algn="just">
              <a:buNone/>
            </a:pPr>
            <a:r>
              <a:rPr lang="en-SG" sz="3200" b="1" i="0" baseline="30000" dirty="0">
                <a:solidFill>
                  <a:srgbClr val="000000"/>
                </a:solidFill>
                <a:effectLst/>
              </a:rPr>
              <a:t>    5 </a:t>
            </a:r>
            <a:r>
              <a:rPr lang="en-SG" sz="3200" b="1" i="0" dirty="0">
                <a:solidFill>
                  <a:srgbClr val="000000"/>
                </a:solidFill>
                <a:effectLst/>
              </a:rPr>
              <a:t>The angel said to the women, “Do not be afraid, for I know that you are looking for Jesus, who was crucified. </a:t>
            </a:r>
            <a:r>
              <a:rPr lang="en-SG" sz="3200" b="1" i="0" baseline="30000" dirty="0">
                <a:solidFill>
                  <a:srgbClr val="000000"/>
                </a:solidFill>
                <a:effectLst/>
              </a:rPr>
              <a:t>6 </a:t>
            </a:r>
            <a:r>
              <a:rPr lang="en-SG" sz="3200" b="1" i="0" dirty="0">
                <a:solidFill>
                  <a:srgbClr val="000000"/>
                </a:solidFill>
                <a:effectLst/>
                <a:highlight>
                  <a:srgbClr val="FFFF00"/>
                </a:highlight>
              </a:rPr>
              <a:t>He is not here; he has risen, just as he said. </a:t>
            </a:r>
            <a:r>
              <a:rPr lang="en-SG" sz="3200" b="1" i="0" dirty="0">
                <a:solidFill>
                  <a:srgbClr val="000000"/>
                </a:solidFill>
                <a:effectLst/>
              </a:rPr>
              <a:t>Come and see the place where he lay. </a:t>
            </a:r>
            <a:r>
              <a:rPr lang="en-SG" sz="3200" b="1" i="0" baseline="30000" dirty="0">
                <a:solidFill>
                  <a:srgbClr val="000000"/>
                </a:solidFill>
                <a:effectLst/>
              </a:rPr>
              <a:t>7 </a:t>
            </a:r>
            <a:r>
              <a:rPr lang="en-SG" sz="3200" b="1" i="0" dirty="0">
                <a:solidFill>
                  <a:srgbClr val="000000"/>
                </a:solidFill>
                <a:effectLst/>
              </a:rPr>
              <a:t>Then go quickly and tell his disciples: ‘He has risen from the dead and is going ahead of you into Galilee. There you will see him.’ Now I have told you.”</a:t>
            </a:r>
            <a:r>
              <a:rPr lang="en-SG" sz="3200" b="1" i="0" baseline="30000" dirty="0">
                <a:solidFill>
                  <a:srgbClr val="000000"/>
                </a:solidFill>
                <a:effectLst/>
              </a:rPr>
              <a:t>8 </a:t>
            </a:r>
            <a:r>
              <a:rPr lang="en-SG" sz="3200" b="1" i="0" dirty="0">
                <a:solidFill>
                  <a:srgbClr val="000000"/>
                </a:solidFill>
                <a:effectLst/>
              </a:rPr>
              <a:t>So the women hurried away from the tomb, afraid yet filled with joy, and ran to tell his disciples. </a:t>
            </a:r>
            <a:r>
              <a:rPr lang="en-SG" sz="3200" b="1" i="0" baseline="30000" dirty="0">
                <a:solidFill>
                  <a:srgbClr val="000000"/>
                </a:solidFill>
                <a:effectLst/>
              </a:rPr>
              <a:t>9 </a:t>
            </a:r>
            <a:r>
              <a:rPr lang="en-SG" sz="3200" b="1" i="0" dirty="0">
                <a:solidFill>
                  <a:srgbClr val="000000"/>
                </a:solidFill>
                <a:effectLst/>
              </a:rPr>
              <a:t>Suddenly Jesus met them. “Greetings,” he said. They came to him, clasped his feet and worshiped him. </a:t>
            </a:r>
            <a:r>
              <a:rPr lang="en-SG" sz="3200" b="1" i="0" baseline="30000" dirty="0">
                <a:solidFill>
                  <a:srgbClr val="000000"/>
                </a:solidFill>
                <a:effectLst/>
              </a:rPr>
              <a:t>10 </a:t>
            </a:r>
            <a:r>
              <a:rPr lang="en-SG" sz="3200" b="1" i="0" dirty="0">
                <a:solidFill>
                  <a:srgbClr val="000000"/>
                </a:solidFill>
                <a:effectLst/>
              </a:rPr>
              <a:t>Then Jesus said to them, “Do not be afraid. Go and tell my brothers to go to Galilee; there they will see me.”</a:t>
            </a:r>
          </a:p>
          <a:p>
            <a:pPr marL="0" indent="0">
              <a:buNone/>
            </a:pPr>
            <a:endParaRPr lang="en-US" dirty="0"/>
          </a:p>
        </p:txBody>
      </p:sp>
    </p:spTree>
    <p:extLst>
      <p:ext uri="{BB962C8B-B14F-4D97-AF65-F5344CB8AC3E}">
        <p14:creationId xmlns:p14="http://schemas.microsoft.com/office/powerpoint/2010/main" val="426689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3DEC6-8EF3-7056-EAD6-242E194A1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47EB8-52FE-538F-5AF2-031D96151860}"/>
              </a:ext>
            </a:extLst>
          </p:cNvPr>
          <p:cNvSpPr>
            <a:spLocks noGrp="1"/>
          </p:cNvSpPr>
          <p:nvPr>
            <p:ph type="title"/>
          </p:nvPr>
        </p:nvSpPr>
        <p:spPr>
          <a:xfrm>
            <a:off x="1295400" y="315097"/>
            <a:ext cx="9601200" cy="1485900"/>
          </a:xfrm>
        </p:spPr>
        <p:txBody>
          <a:bodyPr>
            <a:normAutofit/>
          </a:bodyPr>
          <a:lstStyle/>
          <a:p>
            <a:pPr algn="ctr"/>
            <a:r>
              <a:rPr lang="en-US" sz="4800" b="1" dirty="0"/>
              <a:t>God Intended it for Good</a:t>
            </a:r>
          </a:p>
        </p:txBody>
      </p:sp>
      <p:sp>
        <p:nvSpPr>
          <p:cNvPr id="3" name="Content Placeholder 2">
            <a:extLst>
              <a:ext uri="{FF2B5EF4-FFF2-40B4-BE49-F238E27FC236}">
                <a16:creationId xmlns:a16="http://schemas.microsoft.com/office/drawing/2014/main" id="{4D1BD3FF-21CF-1717-E8ED-DD00E43C0912}"/>
              </a:ext>
            </a:extLst>
          </p:cNvPr>
          <p:cNvSpPr>
            <a:spLocks noGrp="1"/>
          </p:cNvSpPr>
          <p:nvPr>
            <p:ph idx="1"/>
          </p:nvPr>
        </p:nvSpPr>
        <p:spPr>
          <a:xfrm>
            <a:off x="778476" y="1209650"/>
            <a:ext cx="11413524" cy="4641274"/>
          </a:xfrm>
        </p:spPr>
        <p:txBody>
          <a:bodyPr>
            <a:noAutofit/>
          </a:bodyPr>
          <a:lstStyle/>
          <a:p>
            <a:r>
              <a:rPr lang="en-US" sz="3200" b="1" dirty="0"/>
              <a:t>1) An Empty Cross</a:t>
            </a:r>
          </a:p>
          <a:p>
            <a:r>
              <a:rPr lang="en-US" sz="3200" b="1" dirty="0"/>
              <a:t>2) An Empty Tomb</a:t>
            </a:r>
          </a:p>
        </p:txBody>
      </p:sp>
    </p:spTree>
    <p:extLst>
      <p:ext uri="{BB962C8B-B14F-4D97-AF65-F5344CB8AC3E}">
        <p14:creationId xmlns:p14="http://schemas.microsoft.com/office/powerpoint/2010/main" val="363100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telestai // John 19:30 - Hope Church">
            <a:extLst>
              <a:ext uri="{FF2B5EF4-FFF2-40B4-BE49-F238E27FC236}">
                <a16:creationId xmlns:a16="http://schemas.microsoft.com/office/drawing/2014/main" id="{2FF8EA70-D367-AA73-A240-46F718400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2192000" cy="637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4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 Corinthians 5:21 - Bible verse (ESV) - DailyVerses.net">
            <a:extLst>
              <a:ext uri="{FF2B5EF4-FFF2-40B4-BE49-F238E27FC236}">
                <a16:creationId xmlns:a16="http://schemas.microsoft.com/office/drawing/2014/main" id="{D6B3061B-3278-5441-22BB-4F76EF89B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12192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3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3C98-1851-C171-2C61-6D48A087F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255A9-38F4-BCFB-23EB-62084C6F7422}"/>
              </a:ext>
            </a:extLst>
          </p:cNvPr>
          <p:cNvSpPr>
            <a:spLocks noGrp="1"/>
          </p:cNvSpPr>
          <p:nvPr>
            <p:ph type="title"/>
          </p:nvPr>
        </p:nvSpPr>
        <p:spPr>
          <a:xfrm>
            <a:off x="1295400" y="315097"/>
            <a:ext cx="9601200" cy="1485900"/>
          </a:xfrm>
        </p:spPr>
        <p:txBody>
          <a:bodyPr>
            <a:normAutofit/>
          </a:bodyPr>
          <a:lstStyle/>
          <a:p>
            <a:pPr algn="ctr"/>
            <a:r>
              <a:rPr lang="en-US" sz="4800" b="1" dirty="0"/>
              <a:t>God Intended it for Good</a:t>
            </a:r>
          </a:p>
        </p:txBody>
      </p:sp>
      <p:sp>
        <p:nvSpPr>
          <p:cNvPr id="3" name="Content Placeholder 2">
            <a:extLst>
              <a:ext uri="{FF2B5EF4-FFF2-40B4-BE49-F238E27FC236}">
                <a16:creationId xmlns:a16="http://schemas.microsoft.com/office/drawing/2014/main" id="{9B68397E-D2E0-6345-2D3B-82D42B222AFF}"/>
              </a:ext>
            </a:extLst>
          </p:cNvPr>
          <p:cNvSpPr>
            <a:spLocks noGrp="1"/>
          </p:cNvSpPr>
          <p:nvPr>
            <p:ph idx="1"/>
          </p:nvPr>
        </p:nvSpPr>
        <p:spPr>
          <a:xfrm>
            <a:off x="778476" y="1209650"/>
            <a:ext cx="11413524" cy="4641274"/>
          </a:xfrm>
        </p:spPr>
        <p:txBody>
          <a:bodyPr>
            <a:noAutofit/>
          </a:bodyPr>
          <a:lstStyle/>
          <a:p>
            <a:r>
              <a:rPr lang="en-US" sz="3200" b="1" dirty="0"/>
              <a:t>1) An Empty Cross</a:t>
            </a:r>
          </a:p>
          <a:p>
            <a:pPr marL="0" indent="0">
              <a:buNone/>
            </a:pPr>
            <a:r>
              <a:rPr lang="en-US" sz="3200" b="1" dirty="0"/>
              <a:t>Jesus’s atoning death was both forensic and futuristic.</a:t>
            </a:r>
          </a:p>
          <a:p>
            <a:pPr marL="0" indent="0">
              <a:buNone/>
            </a:pPr>
            <a:r>
              <a:rPr lang="en-US" sz="3200" b="1" dirty="0"/>
              <a:t>People yearn to live for eternity (Ecclesiastes 3:11).</a:t>
            </a:r>
          </a:p>
        </p:txBody>
      </p:sp>
    </p:spTree>
    <p:extLst>
      <p:ext uri="{BB962C8B-B14F-4D97-AF65-F5344CB8AC3E}">
        <p14:creationId xmlns:p14="http://schemas.microsoft.com/office/powerpoint/2010/main" val="53535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F5362-FADC-2346-256E-6A3D66687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0762B-F051-0E9A-7DB0-92556D7470DC}"/>
              </a:ext>
            </a:extLst>
          </p:cNvPr>
          <p:cNvSpPr>
            <a:spLocks noGrp="1"/>
          </p:cNvSpPr>
          <p:nvPr>
            <p:ph type="title"/>
          </p:nvPr>
        </p:nvSpPr>
        <p:spPr>
          <a:xfrm>
            <a:off x="1295400" y="315097"/>
            <a:ext cx="9601200" cy="1485900"/>
          </a:xfrm>
        </p:spPr>
        <p:txBody>
          <a:bodyPr>
            <a:normAutofit/>
          </a:bodyPr>
          <a:lstStyle/>
          <a:p>
            <a:pPr algn="ctr"/>
            <a:r>
              <a:rPr lang="en-US" sz="4800" b="1" dirty="0"/>
              <a:t>God Intended it for Good</a:t>
            </a:r>
          </a:p>
        </p:txBody>
      </p:sp>
      <p:sp>
        <p:nvSpPr>
          <p:cNvPr id="3" name="Content Placeholder 2">
            <a:extLst>
              <a:ext uri="{FF2B5EF4-FFF2-40B4-BE49-F238E27FC236}">
                <a16:creationId xmlns:a16="http://schemas.microsoft.com/office/drawing/2014/main" id="{181F0E36-4A07-247B-311A-36E1B7EC4019}"/>
              </a:ext>
            </a:extLst>
          </p:cNvPr>
          <p:cNvSpPr>
            <a:spLocks noGrp="1"/>
          </p:cNvSpPr>
          <p:nvPr>
            <p:ph idx="1"/>
          </p:nvPr>
        </p:nvSpPr>
        <p:spPr>
          <a:xfrm>
            <a:off x="778476" y="1209650"/>
            <a:ext cx="11413524" cy="4641274"/>
          </a:xfrm>
        </p:spPr>
        <p:txBody>
          <a:bodyPr>
            <a:noAutofit/>
          </a:bodyPr>
          <a:lstStyle/>
          <a:p>
            <a:r>
              <a:rPr lang="en-US" sz="3200" b="1" dirty="0"/>
              <a:t>1) An Empty Cross</a:t>
            </a:r>
          </a:p>
          <a:p>
            <a:pPr marL="0" indent="0">
              <a:buNone/>
            </a:pPr>
            <a:r>
              <a:rPr lang="en-US" sz="3200" b="1" dirty="0"/>
              <a:t>Jesus’s atoning death was both forensic and futuristic.</a:t>
            </a:r>
          </a:p>
          <a:p>
            <a:pPr marL="0" indent="0">
              <a:buNone/>
            </a:pPr>
            <a:endParaRPr lang="en-US" sz="3200" b="1" dirty="0"/>
          </a:p>
          <a:p>
            <a:r>
              <a:rPr lang="en-US" sz="3200" b="1" dirty="0"/>
              <a:t>2) An Empty Tomb</a:t>
            </a:r>
          </a:p>
          <a:p>
            <a:pPr marL="0" indent="0">
              <a:buNone/>
            </a:pPr>
            <a:r>
              <a:rPr lang="en-US" sz="3200" b="1" dirty="0"/>
              <a:t>Jesus’ resurrection guarantees our eternal inheritance. </a:t>
            </a:r>
          </a:p>
        </p:txBody>
      </p:sp>
    </p:spTree>
    <p:extLst>
      <p:ext uri="{BB962C8B-B14F-4D97-AF65-F5344CB8AC3E}">
        <p14:creationId xmlns:p14="http://schemas.microsoft.com/office/powerpoint/2010/main" val="346439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ohn 15:18-20 (ESV) 18 “If the world hates you, know that it has hated me  before it hated you.19 If you were of the world, the world would love you  as. - ppt download">
            <a:extLst>
              <a:ext uri="{FF2B5EF4-FFF2-40B4-BE49-F238E27FC236}">
                <a16:creationId xmlns:a16="http://schemas.microsoft.com/office/drawing/2014/main" id="{F5999AF4-7AF9-B6ED-DBCE-827132948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11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esians 1:19-21 NIV - Bible Study, Meaning, Images, Commentaries,  Devotionals, and more...">
            <a:extLst>
              <a:ext uri="{FF2B5EF4-FFF2-40B4-BE49-F238E27FC236}">
                <a16:creationId xmlns:a16="http://schemas.microsoft.com/office/drawing/2014/main" id="{8CEAB07F-97BF-F1A1-FE70-403CBB6BA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12192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120D1-06B8-CE67-557E-B53A6A35A96C}"/>
            </a:ext>
          </a:extLst>
        </p:cNvPr>
        <p:cNvGrpSpPr/>
        <p:nvPr/>
      </p:nvGrpSpPr>
      <p:grpSpPr>
        <a:xfrm>
          <a:off x="0" y="0"/>
          <a:ext cx="0" cy="0"/>
          <a:chOff x="0" y="0"/>
          <a:chExt cx="0" cy="0"/>
        </a:xfrm>
      </p:grpSpPr>
      <p:pic>
        <p:nvPicPr>
          <p:cNvPr id="1026" name="Picture 2" descr="Easter Sunday Morning - 10 Things We Should Know That Happened">
            <a:extLst>
              <a:ext uri="{FF2B5EF4-FFF2-40B4-BE49-F238E27FC236}">
                <a16:creationId xmlns:a16="http://schemas.microsoft.com/office/drawing/2014/main" id="{A95F9E9B-E231-7566-D33D-200A68817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2" y="0"/>
            <a:ext cx="121584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22758D-2ECB-B288-CBE4-2994DAEA82FD}"/>
              </a:ext>
            </a:extLst>
          </p:cNvPr>
          <p:cNvSpPr txBox="1"/>
          <p:nvPr/>
        </p:nvSpPr>
        <p:spPr>
          <a:xfrm>
            <a:off x="6572921" y="3711388"/>
            <a:ext cx="5249733" cy="2585323"/>
          </a:xfrm>
          <a:prstGeom prst="rect">
            <a:avLst/>
          </a:prstGeom>
          <a:noFill/>
        </p:spPr>
        <p:txBody>
          <a:bodyPr wrap="square" rtlCol="0">
            <a:spAutoFit/>
          </a:bodyPr>
          <a:lstStyle/>
          <a:p>
            <a:pPr algn="ctr"/>
            <a:r>
              <a:rPr lang="en-US" sz="5400" dirty="0">
                <a:solidFill>
                  <a:schemeClr val="bg1"/>
                </a:solidFill>
                <a:latin typeface="Chalkduster" panose="03050602040202020205" pitchFamily="66" charset="77"/>
              </a:rPr>
              <a:t>God Intended it for Good!</a:t>
            </a:r>
          </a:p>
        </p:txBody>
      </p:sp>
      <p:sp>
        <p:nvSpPr>
          <p:cNvPr id="3" name="TextBox 2">
            <a:extLst>
              <a:ext uri="{FF2B5EF4-FFF2-40B4-BE49-F238E27FC236}">
                <a16:creationId xmlns:a16="http://schemas.microsoft.com/office/drawing/2014/main" id="{A233BAF8-E052-C129-CCCA-38DD7500491F}"/>
              </a:ext>
            </a:extLst>
          </p:cNvPr>
          <p:cNvSpPr txBox="1"/>
          <p:nvPr/>
        </p:nvSpPr>
        <p:spPr>
          <a:xfrm>
            <a:off x="591671" y="602428"/>
            <a:ext cx="2302136" cy="2554545"/>
          </a:xfrm>
          <a:prstGeom prst="rect">
            <a:avLst/>
          </a:prstGeom>
          <a:noFill/>
        </p:spPr>
        <p:txBody>
          <a:bodyPr wrap="square" rtlCol="0">
            <a:spAutoFit/>
          </a:bodyPr>
          <a:lstStyle/>
          <a:p>
            <a:r>
              <a:rPr lang="en-US" sz="4000" dirty="0">
                <a:solidFill>
                  <a:schemeClr val="bg1"/>
                </a:solidFill>
              </a:rPr>
              <a:t>Sunday 20</a:t>
            </a:r>
            <a:r>
              <a:rPr lang="en-US" sz="4000" baseline="30000" dirty="0">
                <a:solidFill>
                  <a:schemeClr val="bg1"/>
                </a:solidFill>
              </a:rPr>
              <a:t>th</a:t>
            </a:r>
            <a:r>
              <a:rPr lang="en-US" sz="4000" dirty="0">
                <a:solidFill>
                  <a:schemeClr val="bg1"/>
                </a:solidFill>
              </a:rPr>
              <a:t> April</a:t>
            </a:r>
          </a:p>
          <a:p>
            <a:r>
              <a:rPr lang="en-US" sz="4000" dirty="0">
                <a:solidFill>
                  <a:schemeClr val="bg1"/>
                </a:solidFill>
              </a:rPr>
              <a:t>Easter Sunday</a:t>
            </a:r>
          </a:p>
        </p:txBody>
      </p:sp>
    </p:spTree>
    <p:extLst>
      <p:ext uri="{BB962C8B-B14F-4D97-AF65-F5344CB8AC3E}">
        <p14:creationId xmlns:p14="http://schemas.microsoft.com/office/powerpoint/2010/main" val="200910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4CD0-76D5-1D71-4534-AAD7C983044C}"/>
            </a:ext>
          </a:extLst>
        </p:cNvPr>
        <p:cNvGrpSpPr/>
        <p:nvPr/>
      </p:nvGrpSpPr>
      <p:grpSpPr>
        <a:xfrm>
          <a:off x="0" y="0"/>
          <a:ext cx="0" cy="0"/>
          <a:chOff x="0" y="0"/>
          <a:chExt cx="0" cy="0"/>
        </a:xfrm>
      </p:grpSpPr>
      <p:pic>
        <p:nvPicPr>
          <p:cNvPr id="6148" name="Picture 4" descr="The conclusion… Genesis 49:33 (ESV) 33 When Jacob finished commanding his  sons, he drew up his feet into the bed and breathed his last and was. - ppt  download">
            <a:extLst>
              <a:ext uri="{FF2B5EF4-FFF2-40B4-BE49-F238E27FC236}">
                <a16:creationId xmlns:a16="http://schemas.microsoft.com/office/drawing/2014/main" id="{62A3637B-7485-2D98-5A7D-D3C2288E7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0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3771-4BBB-320F-232A-392BE7B9BE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693BF-AB30-920F-C19D-708E10542DAC}"/>
              </a:ext>
            </a:extLst>
          </p:cNvPr>
          <p:cNvSpPr>
            <a:spLocks noGrp="1"/>
          </p:cNvSpPr>
          <p:nvPr>
            <p:ph idx="1"/>
          </p:nvPr>
        </p:nvSpPr>
        <p:spPr>
          <a:xfrm>
            <a:off x="129092" y="0"/>
            <a:ext cx="11933816" cy="7444292"/>
          </a:xfrm>
        </p:spPr>
        <p:txBody>
          <a:bodyPr>
            <a:normAutofit/>
          </a:bodyPr>
          <a:lstStyle/>
          <a:p>
            <a:pPr algn="just">
              <a:buNone/>
            </a:pPr>
            <a:r>
              <a:rPr lang="en-SG" sz="3200" b="1" i="0" baseline="30000" dirty="0">
                <a:solidFill>
                  <a:srgbClr val="000000"/>
                </a:solidFill>
                <a:effectLst/>
              </a:rPr>
              <a:t>    </a:t>
            </a:r>
            <a:endParaRPr lang="en-US" dirty="0"/>
          </a:p>
        </p:txBody>
      </p:sp>
      <p:sp>
        <p:nvSpPr>
          <p:cNvPr id="4" name="TextBox 3">
            <a:extLst>
              <a:ext uri="{FF2B5EF4-FFF2-40B4-BE49-F238E27FC236}">
                <a16:creationId xmlns:a16="http://schemas.microsoft.com/office/drawing/2014/main" id="{3D6133F2-E535-2012-A208-3664BED5600A}"/>
              </a:ext>
            </a:extLst>
          </p:cNvPr>
          <p:cNvSpPr txBox="1"/>
          <p:nvPr/>
        </p:nvSpPr>
        <p:spPr>
          <a:xfrm>
            <a:off x="419548" y="656216"/>
            <a:ext cx="11499925" cy="4524315"/>
          </a:xfrm>
          <a:prstGeom prst="rect">
            <a:avLst/>
          </a:prstGeom>
          <a:noFill/>
        </p:spPr>
        <p:txBody>
          <a:bodyPr wrap="square">
            <a:spAutoFit/>
          </a:bodyPr>
          <a:lstStyle/>
          <a:p>
            <a:r>
              <a:rPr lang="en-US" sz="3200" b="1">
                <a:effectLst/>
                <a:latin typeface="Calibri" panose="020F0502020204030204" pitchFamily="34" charset="0"/>
                <a:ea typeface="Calibri" panose="020F0502020204030204" pitchFamily="34" charset="0"/>
                <a:cs typeface="Times New Roman" panose="02020603050405020304" pitchFamily="18" charset="0"/>
              </a:rPr>
              <a:t>Acts 3:13-15, 17-18.</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effectLst/>
                <a:latin typeface="Calibri" panose="020F0502020204030204" pitchFamily="34" charset="0"/>
                <a:ea typeface="Calibri" panose="020F0502020204030204" pitchFamily="34" charset="0"/>
                <a:cs typeface="Times New Roman" panose="02020603050405020304" pitchFamily="18" charset="0"/>
              </a:rPr>
              <a:t>“(T)he God of our fathers, glorified his servant Jesus, whom you delivered over and denied in the presence of Pilate, when he had decided to release him. But you denied the Holy and Righteous One, and asked for a murderer to be granted to you, and you killed the Author of life, whom God raised from the dead. To this we are witnesses….And now, brothers, I know that you acted in ignorance, as did also your rulers. But what God foretold by the mouth of all the prophets, that his Christ would suffer, he thus fulfilled.” </a:t>
            </a:r>
            <a:endParaRPr lang="en-US" sz="3200" b="1" dirty="0"/>
          </a:p>
        </p:txBody>
      </p:sp>
    </p:spTree>
    <p:extLst>
      <p:ext uri="{BB962C8B-B14F-4D97-AF65-F5344CB8AC3E}">
        <p14:creationId xmlns:p14="http://schemas.microsoft.com/office/powerpoint/2010/main" val="3195547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024B-689F-DB02-416F-A2457FCEF8A9}"/>
            </a:ext>
          </a:extLst>
        </p:cNvPr>
        <p:cNvGrpSpPr/>
        <p:nvPr/>
      </p:nvGrpSpPr>
      <p:grpSpPr>
        <a:xfrm>
          <a:off x="0" y="0"/>
          <a:ext cx="0" cy="0"/>
          <a:chOff x="0" y="0"/>
          <a:chExt cx="0" cy="0"/>
        </a:xfrm>
      </p:grpSpPr>
      <p:pic>
        <p:nvPicPr>
          <p:cNvPr id="1026" name="Picture 2" descr="Easter Sunday Morning - 10 Things We Should Know That Happened">
            <a:extLst>
              <a:ext uri="{FF2B5EF4-FFF2-40B4-BE49-F238E27FC236}">
                <a16:creationId xmlns:a16="http://schemas.microsoft.com/office/drawing/2014/main" id="{A6643410-01C1-75C0-D81D-67479AD69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2" y="0"/>
            <a:ext cx="121584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8B1832-51AD-675E-290B-A60FDDA958E4}"/>
              </a:ext>
            </a:extLst>
          </p:cNvPr>
          <p:cNvSpPr txBox="1"/>
          <p:nvPr/>
        </p:nvSpPr>
        <p:spPr>
          <a:xfrm>
            <a:off x="6572921" y="3711388"/>
            <a:ext cx="5249733" cy="2585323"/>
          </a:xfrm>
          <a:prstGeom prst="rect">
            <a:avLst/>
          </a:prstGeom>
          <a:noFill/>
        </p:spPr>
        <p:txBody>
          <a:bodyPr wrap="square" rtlCol="0">
            <a:spAutoFit/>
          </a:bodyPr>
          <a:lstStyle/>
          <a:p>
            <a:pPr algn="ctr"/>
            <a:r>
              <a:rPr lang="en-US" sz="5400" dirty="0">
                <a:solidFill>
                  <a:schemeClr val="bg1"/>
                </a:solidFill>
                <a:latin typeface="Chalkduster" panose="03050602040202020205" pitchFamily="66" charset="77"/>
              </a:rPr>
              <a:t>God Intended it for Good!</a:t>
            </a:r>
          </a:p>
        </p:txBody>
      </p:sp>
    </p:spTree>
    <p:extLst>
      <p:ext uri="{BB962C8B-B14F-4D97-AF65-F5344CB8AC3E}">
        <p14:creationId xmlns:p14="http://schemas.microsoft.com/office/powerpoint/2010/main" val="92529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251F2-F232-2AEC-0E98-B486F1DFC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 y="0"/>
            <a:ext cx="12192000" cy="6858000"/>
          </a:xfrm>
          <a:prstGeom prst="rect">
            <a:avLst/>
          </a:prstGeom>
        </p:spPr>
      </p:pic>
      <p:sp>
        <p:nvSpPr>
          <p:cNvPr id="5" name="TextBox 4">
            <a:extLst>
              <a:ext uri="{FF2B5EF4-FFF2-40B4-BE49-F238E27FC236}">
                <a16:creationId xmlns:a16="http://schemas.microsoft.com/office/drawing/2014/main" id="{36C4C499-FBB0-7A5B-7F1A-246BF55D041F}"/>
              </a:ext>
            </a:extLst>
          </p:cNvPr>
          <p:cNvSpPr txBox="1"/>
          <p:nvPr/>
        </p:nvSpPr>
        <p:spPr>
          <a:xfrm>
            <a:off x="1727051" y="4584357"/>
            <a:ext cx="8737903"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glow rad="127000">
                    <a:prstClr val="black"/>
                  </a:glow>
                </a:effectLst>
                <a:uLnTx/>
                <a:uFillTx/>
                <a:latin typeface="Arial" panose="020B0604020202020204" pitchFamily="34" charset="0"/>
                <a:ea typeface="Calibri" panose="020F0502020204030204" pitchFamily="34" charset="0"/>
                <a:cs typeface="Arial" panose="020B0604020202020204" pitchFamily="34" charset="0"/>
              </a:rPr>
              <a:t>Joseph:  From Pit to Prison to Palace</a:t>
            </a:r>
            <a:endParaRPr kumimoji="0" lang="en-US" sz="66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7AD107-EA0A-E941-642E-E2DE7DA50ECF}"/>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marL="0" marR="0" lvl="0" indent="0" algn="r" defTabSz="457200" rtl="0" eaLnBrk="1" fontAlgn="auto" latinLnBrk="0" hangingPunct="1">
              <a:lnSpc>
                <a:spcPct val="5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6</a:t>
            </a:r>
          </a:p>
        </p:txBody>
      </p:sp>
    </p:spTree>
    <p:extLst>
      <p:ext uri="{BB962C8B-B14F-4D97-AF65-F5344CB8AC3E}">
        <p14:creationId xmlns:p14="http://schemas.microsoft.com/office/powerpoint/2010/main" val="274096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40A8-7569-7611-9C13-696F16AEE731}"/>
            </a:ext>
          </a:extLst>
        </p:cNvPr>
        <p:cNvGrpSpPr/>
        <p:nvPr/>
      </p:nvGrpSpPr>
      <p:grpSpPr>
        <a:xfrm>
          <a:off x="0" y="0"/>
          <a:ext cx="0" cy="0"/>
          <a:chOff x="0" y="0"/>
          <a:chExt cx="0" cy="0"/>
        </a:xfrm>
      </p:grpSpPr>
      <p:pic>
        <p:nvPicPr>
          <p:cNvPr id="4" name="Picture 3" descr="A person in a rainbow robe surrounded by sheep&#10;&#10;AI-generated content may be incorrect.">
            <a:extLst>
              <a:ext uri="{FF2B5EF4-FFF2-40B4-BE49-F238E27FC236}">
                <a16:creationId xmlns:a16="http://schemas.microsoft.com/office/drawing/2014/main" id="{A7883D73-8C17-359B-3746-165D98BACF33}"/>
              </a:ext>
            </a:extLst>
          </p:cNvPr>
          <p:cNvPicPr>
            <a:picLocks noChangeAspect="1"/>
          </p:cNvPicPr>
          <p:nvPr/>
        </p:nvPicPr>
        <p:blipFill>
          <a:blip r:embed="rId2"/>
          <a:stretch>
            <a:fillRect/>
          </a:stretch>
        </p:blipFill>
        <p:spPr>
          <a:xfrm>
            <a:off x="-13896" y="0"/>
            <a:ext cx="12192000" cy="6858000"/>
          </a:xfrm>
          <a:prstGeom prst="rect">
            <a:avLst/>
          </a:prstGeom>
        </p:spPr>
      </p:pic>
      <p:sp>
        <p:nvSpPr>
          <p:cNvPr id="2" name="TextBox 1">
            <a:extLst>
              <a:ext uri="{FF2B5EF4-FFF2-40B4-BE49-F238E27FC236}">
                <a16:creationId xmlns:a16="http://schemas.microsoft.com/office/drawing/2014/main" id="{575AEDD1-B5D7-84E0-641B-1681BD40DD77}"/>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marL="0" marR="0" lvl="0" indent="0" algn="r" defTabSz="457200" rtl="0" eaLnBrk="1" fontAlgn="auto" latinLnBrk="0" hangingPunct="1">
              <a:lnSpc>
                <a:spcPct val="5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7</a:t>
            </a:r>
          </a:p>
        </p:txBody>
      </p:sp>
    </p:spTree>
    <p:extLst>
      <p:ext uri="{BB962C8B-B14F-4D97-AF65-F5344CB8AC3E}">
        <p14:creationId xmlns:p14="http://schemas.microsoft.com/office/powerpoint/2010/main" val="295448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1DE7-9DAF-1F4A-64E4-012C078766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FDE326-EA0F-2FE7-B014-55A607B77951}"/>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marL="0" marR="0" lvl="0" indent="0" algn="r" defTabSz="457200" rtl="0" eaLnBrk="1" fontAlgn="auto" latinLnBrk="0" hangingPunct="1">
              <a:lnSpc>
                <a:spcPct val="5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8</a:t>
            </a:r>
          </a:p>
        </p:txBody>
      </p:sp>
      <p:pic>
        <p:nvPicPr>
          <p:cNvPr id="6" name="Picture 5" descr="A person in a robe running in a hallway with columns and people&#10;&#10;AI-generated content may be incorrect.">
            <a:extLst>
              <a:ext uri="{FF2B5EF4-FFF2-40B4-BE49-F238E27FC236}">
                <a16:creationId xmlns:a16="http://schemas.microsoft.com/office/drawing/2014/main" id="{81EF0EBC-5235-622B-0835-8E501F6806BB}"/>
              </a:ext>
            </a:extLst>
          </p:cNvPr>
          <p:cNvPicPr>
            <a:picLocks noChangeAspect="1"/>
          </p:cNvPicPr>
          <p:nvPr/>
        </p:nvPicPr>
        <p:blipFill>
          <a:blip r:embed="rId2"/>
          <a:stretch>
            <a:fillRect/>
          </a:stretch>
        </p:blipFill>
        <p:spPr>
          <a:xfrm>
            <a:off x="1747837" y="0"/>
            <a:ext cx="8696325" cy="6858000"/>
          </a:xfrm>
          <a:prstGeom prst="rect">
            <a:avLst/>
          </a:prstGeom>
        </p:spPr>
      </p:pic>
    </p:spTree>
    <p:extLst>
      <p:ext uri="{BB962C8B-B14F-4D97-AF65-F5344CB8AC3E}">
        <p14:creationId xmlns:p14="http://schemas.microsoft.com/office/powerpoint/2010/main" val="256169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AI-generated content may be incorrect.">
            <a:extLst>
              <a:ext uri="{FF2B5EF4-FFF2-40B4-BE49-F238E27FC236}">
                <a16:creationId xmlns:a16="http://schemas.microsoft.com/office/drawing/2014/main" id="{7FC73840-A9E8-9DD5-64D2-D8CF546DC4E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68669AB-17CA-F0B3-E1A0-3474685843FA}"/>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marL="0" marR="0" lvl="0" indent="0" algn="r" defTabSz="457200" rtl="0" eaLnBrk="1" fontAlgn="auto" latinLnBrk="0" hangingPunct="1">
              <a:lnSpc>
                <a:spcPct val="5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9</a:t>
            </a:r>
          </a:p>
        </p:txBody>
      </p:sp>
    </p:spTree>
    <p:extLst>
      <p:ext uri="{BB962C8B-B14F-4D97-AF65-F5344CB8AC3E}">
        <p14:creationId xmlns:p14="http://schemas.microsoft.com/office/powerpoint/2010/main" val="40909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person in a white robe and a white robe&#10;&#10;AI-generated content may be incorrect.">
            <a:extLst>
              <a:ext uri="{FF2B5EF4-FFF2-40B4-BE49-F238E27FC236}">
                <a16:creationId xmlns:a16="http://schemas.microsoft.com/office/drawing/2014/main" id="{CA67900D-EE1D-7FFF-01C8-53FA0F68167D}"/>
              </a:ext>
            </a:extLst>
          </p:cNvPr>
          <p:cNvPicPr>
            <a:picLocks noChangeAspect="1"/>
          </p:cNvPicPr>
          <p:nvPr/>
        </p:nvPicPr>
        <p:blipFill>
          <a:blip r:embed="rId2"/>
          <a:stretch>
            <a:fillRect/>
          </a:stretch>
        </p:blipFill>
        <p:spPr>
          <a:xfrm>
            <a:off x="0" y="-1"/>
            <a:ext cx="12192000" cy="6856955"/>
          </a:xfrm>
          <a:prstGeom prst="rect">
            <a:avLst/>
          </a:prstGeom>
        </p:spPr>
      </p:pic>
      <p:sp>
        <p:nvSpPr>
          <p:cNvPr id="6" name="TextBox 5">
            <a:extLst>
              <a:ext uri="{FF2B5EF4-FFF2-40B4-BE49-F238E27FC236}">
                <a16:creationId xmlns:a16="http://schemas.microsoft.com/office/drawing/2014/main" id="{647679F5-AF5A-06B7-D44A-A7453F16B5B4}"/>
              </a:ext>
            </a:extLst>
          </p:cNvPr>
          <p:cNvSpPr txBox="1"/>
          <p:nvPr/>
        </p:nvSpPr>
        <p:spPr>
          <a:xfrm>
            <a:off x="1" y="4829908"/>
            <a:ext cx="12192000" cy="2028091"/>
          </a:xfrm>
          <a:prstGeom prst="rect">
            <a:avLst/>
          </a:prstGeom>
          <a:gradFill>
            <a:gsLst>
              <a:gs pos="0">
                <a:schemeClr val="tx1">
                  <a:alpha val="0"/>
                </a:schemeClr>
              </a:gs>
              <a:gs pos="84000">
                <a:schemeClr val="tx1">
                  <a:alpha val="61000"/>
                </a:schemeClr>
              </a:gs>
              <a:gs pos="100000">
                <a:schemeClr val="tx1"/>
              </a:gs>
            </a:gsLst>
            <a:lin ang="5400000" scaled="1"/>
          </a:gradFill>
          <a:ln>
            <a:noFill/>
          </a:ln>
        </p:spPr>
        <p:txBody>
          <a:bodyPr vert="horz" lIns="91440" tIns="45720" rIns="91440" bIns="45720" rtlCol="0" anchor="b">
            <a:noAutofit/>
          </a:body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The Great Reversal</a:t>
            </a: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Joseph in Charge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Gen 41</a:t>
            </a:r>
          </a:p>
        </p:txBody>
      </p:sp>
      <p:sp>
        <p:nvSpPr>
          <p:cNvPr id="7" name="TextBox 6">
            <a:extLst>
              <a:ext uri="{FF2B5EF4-FFF2-40B4-BE49-F238E27FC236}">
                <a16:creationId xmlns:a16="http://schemas.microsoft.com/office/drawing/2014/main" id="{D25AC35F-9E17-1CCC-EDB8-4F60F984F1E7}"/>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marL="0" marR="0" lvl="0" indent="0" algn="r" defTabSz="457200" rtl="0" eaLnBrk="1" fontAlgn="auto" latinLnBrk="0" hangingPunct="1">
              <a:lnSpc>
                <a:spcPct val="5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10</a:t>
            </a:r>
          </a:p>
        </p:txBody>
      </p:sp>
    </p:spTree>
    <p:extLst>
      <p:ext uri="{BB962C8B-B14F-4D97-AF65-F5344CB8AC3E}">
        <p14:creationId xmlns:p14="http://schemas.microsoft.com/office/powerpoint/2010/main" val="41558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3AAAC-C6C2-63D0-5F61-8A179BDB98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883B4F-52D4-EA56-2423-9ED1DB566CAE}"/>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marL="0" marR="0" lvl="0" indent="0" algn="r" defTabSz="457200" rtl="0" eaLnBrk="1" fontAlgn="auto" latinLnBrk="0" hangingPunct="1">
              <a:lnSpc>
                <a:spcPct val="5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12</a:t>
            </a:r>
          </a:p>
        </p:txBody>
      </p:sp>
      <p:pic>
        <p:nvPicPr>
          <p:cNvPr id="4" name="Picture 3" descr="A painting of a person hugging a person&#10;&#10;AI-generated content may be incorrect.">
            <a:extLst>
              <a:ext uri="{FF2B5EF4-FFF2-40B4-BE49-F238E27FC236}">
                <a16:creationId xmlns:a16="http://schemas.microsoft.com/office/drawing/2014/main" id="{E64610C4-316E-DDED-3873-53BAB8368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499" y="0"/>
            <a:ext cx="10287001" cy="6858000"/>
          </a:xfrm>
          <a:prstGeom prst="rect">
            <a:avLst/>
          </a:prstGeom>
        </p:spPr>
      </p:pic>
      <p:sp>
        <p:nvSpPr>
          <p:cNvPr id="5" name="TextBox 4">
            <a:extLst>
              <a:ext uri="{FF2B5EF4-FFF2-40B4-BE49-F238E27FC236}">
                <a16:creationId xmlns:a16="http://schemas.microsoft.com/office/drawing/2014/main" id="{2DB8704E-49C1-C4B8-0A63-6A51B23868FB}"/>
              </a:ext>
            </a:extLst>
          </p:cNvPr>
          <p:cNvSpPr txBox="1"/>
          <p:nvPr/>
        </p:nvSpPr>
        <p:spPr>
          <a:xfrm>
            <a:off x="952499" y="4829908"/>
            <a:ext cx="10287001" cy="2028091"/>
          </a:xfrm>
          <a:prstGeom prst="rect">
            <a:avLst/>
          </a:prstGeom>
          <a:noFill/>
          <a:ln>
            <a:noFill/>
          </a:ln>
        </p:spPr>
        <p:txBody>
          <a:bodyPr vert="horz" lIns="91440" tIns="45720" rIns="91440" bIns="45720" rtlCol="0" anchor="b">
            <a:noAutofit/>
          </a:body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A Story of Redemption:</a:t>
            </a: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From Crisis to Compassion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Gen 42-45:15</a:t>
            </a:r>
          </a:p>
        </p:txBody>
      </p:sp>
    </p:spTree>
    <p:extLst>
      <p:ext uri="{BB962C8B-B14F-4D97-AF65-F5344CB8AC3E}">
        <p14:creationId xmlns:p14="http://schemas.microsoft.com/office/powerpoint/2010/main" val="145000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TotalTime>
  <Words>1908</Words>
  <Application>Microsoft Macintosh PowerPoint</Application>
  <PresentationFormat>Widescreen</PresentationFormat>
  <Paragraphs>65</Paragraphs>
  <Slides>32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Chalkduster</vt:lpstr>
      <vt:lpstr>Franklin Gothic Book</vt:lpstr>
      <vt:lpstr>Segoe UI</vt:lpstr>
      <vt:lpstr>Office 2013 - 2022 Theme</vt:lpstr>
      <vt:lpstr>Crop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Intended it for Good</vt:lpstr>
      <vt:lpstr>PowerPoint Presentation</vt:lpstr>
      <vt:lpstr>God Intended it for Good</vt:lpstr>
      <vt:lpstr>PowerPoint Presentation</vt:lpstr>
      <vt:lpstr>PowerPoint Presentation</vt:lpstr>
      <vt:lpstr>PowerPoint Presentation</vt:lpstr>
      <vt:lpstr>Joseph and Jesus</vt:lpstr>
      <vt:lpstr>PowerPoint Presentation</vt:lpstr>
      <vt:lpstr>PowerPoint Presentation</vt:lpstr>
      <vt:lpstr>PowerPoint Presentation</vt:lpstr>
      <vt:lpstr>PowerPoint Presentation</vt:lpstr>
      <vt:lpstr>God Intended it for Good</vt:lpstr>
      <vt:lpstr>PowerPoint Presentation</vt:lpstr>
      <vt:lpstr>PowerPoint Presentation</vt:lpstr>
      <vt:lpstr>God Intended it for Good</vt:lpstr>
      <vt:lpstr>God Intended it for Good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Manik Corea</cp:lastModifiedBy>
  <cp:revision>4</cp:revision>
  <dcterms:created xsi:type="dcterms:W3CDTF">2025-04-16T12:33:27Z</dcterms:created>
  <dcterms:modified xsi:type="dcterms:W3CDTF">2025-04-19T09:19:23Z</dcterms:modified>
</cp:coreProperties>
</file>